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AF"/>
    <a:srgbClr val="F29400"/>
    <a:srgbClr val="85C9F0"/>
    <a:srgbClr val="C7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Objects="1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62" d="100"/>
          <a:sy n="162" d="100"/>
        </p:scale>
        <p:origin x="5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536E-D998-E541-943D-97DBCF56898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78E2-9F61-4A48-A141-60A022AFC5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3694-4F3F-2649-AA5B-F107162B3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050B-BAE6-7A49-84B6-2199C5C02E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3861048"/>
            <a:ext cx="6726133" cy="1296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Voorpagina</a:t>
            </a:r>
            <a:r>
              <a:rPr lang="en-US" dirty="0" smtClean="0">
                <a:solidFill>
                  <a:schemeClr val="bg1"/>
                </a:solidFill>
              </a:rPr>
              <a:t> met </a:t>
            </a:r>
            <a:r>
              <a:rPr lang="en-US" dirty="0" err="1" smtClean="0">
                <a:solidFill>
                  <a:schemeClr val="bg1"/>
                </a:solidFill>
              </a:rPr>
              <a:t>titel</a:t>
            </a:r>
            <a:endParaRPr lang="en-US" dirty="0">
              <a:solidFill>
                <a:schemeClr val="bg1"/>
              </a:solidFill>
              <a:latin typeface="Gotham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612936" y="5347841"/>
            <a:ext cx="1589404" cy="153916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1384" y="5517232"/>
            <a:ext cx="6726133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29166" y="4509120"/>
            <a:ext cx="10996612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9166" y="2667000"/>
            <a:ext cx="7447154" cy="1698104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Voorpagina</a:t>
            </a:r>
            <a:r>
              <a:rPr lang="en-US" dirty="0" smtClean="0"/>
              <a:t> met </a:t>
            </a:r>
            <a:r>
              <a:rPr lang="en-US" dirty="0" err="1" smtClean="0"/>
              <a:t>titel</a:t>
            </a:r>
            <a:r>
              <a:rPr lang="en-US" dirty="0" smtClean="0"/>
              <a:t> op 2 regels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28000" y="4572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19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10515600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706438" y="1988841"/>
            <a:ext cx="8640762" cy="33123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charset="0"/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50000"/>
              </a:lnSpc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 err="1" smtClean="0"/>
              <a:t>Bodytekst</a:t>
            </a:r>
            <a:endParaRPr lang="en-US" dirty="0" smtClean="0"/>
          </a:p>
          <a:p>
            <a:pPr lvl="1"/>
            <a:r>
              <a:rPr lang="en-US" dirty="0" err="1" smtClean="0"/>
              <a:t>Bodytekst</a:t>
            </a:r>
            <a:r>
              <a:rPr lang="en-US" dirty="0" smtClean="0"/>
              <a:t> </a:t>
            </a:r>
            <a:r>
              <a:rPr lang="en-US" dirty="0" err="1" smtClean="0"/>
              <a:t>bullit</a:t>
            </a:r>
            <a:endParaRPr lang="en-US" dirty="0" smtClean="0"/>
          </a:p>
          <a:p>
            <a:pPr lvl="2"/>
            <a:r>
              <a:rPr lang="en-US" dirty="0" err="1" smtClean="0"/>
              <a:t>Opsomming</a:t>
            </a:r>
            <a:endParaRPr lang="en-US" dirty="0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706439" y="5445223"/>
            <a:ext cx="5029522" cy="648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Bijschrift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8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4951632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op twee regels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712320" y="2029005"/>
            <a:ext cx="4879624" cy="39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712320" y="2490666"/>
            <a:ext cx="7399904" cy="3602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56040" y="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130363" y="5330825"/>
            <a:ext cx="1621307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5163" y="2642263"/>
            <a:ext cx="7315975" cy="2688562"/>
          </a:xfrm>
          <a:prstGeom prst="rect">
            <a:avLst/>
          </a:prstGeom>
          <a:solidFill>
            <a:schemeClr val="bg1"/>
          </a:solidFill>
        </p:spPr>
        <p:txBody>
          <a:bodyPr lIns="503998" tIns="360000" rIns="684000" bIns="288000"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321550" y="4440776"/>
            <a:ext cx="1616887" cy="1521502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5" y="1844823"/>
            <a:ext cx="4079776" cy="3293825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12320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701338"/>
            <a:ext cx="727280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112224" y="4442114"/>
            <a:ext cx="826213" cy="696534"/>
          </a:xfrm>
          <a:prstGeom prst="rect">
            <a:avLst/>
          </a:prstGeom>
          <a:solidFill>
            <a:srgbClr val="C7E9F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0" y="3810000"/>
            <a:ext cx="4565331" cy="30428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410" y="3046412"/>
            <a:ext cx="777822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67444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763132" y="694407"/>
            <a:ext cx="669647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7410" y="3046411"/>
            <a:ext cx="777822" cy="76358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9180"/>
            <a:ext cx="4495428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408" y="1124744"/>
            <a:ext cx="6726133" cy="132556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hoofdstuk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77563" y="5330825"/>
            <a:ext cx="1635729" cy="1527175"/>
          </a:xfrm>
          <a:prstGeom prst="rect">
            <a:avLst/>
          </a:prstGeom>
          <a:solidFill>
            <a:srgbClr val="0A62A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GQmdoK_Zf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Methodiek</a:t>
            </a:r>
            <a:r>
              <a:rPr lang="en-US" dirty="0" smtClean="0"/>
              <a:t> MZ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1384" y="4941168"/>
            <a:ext cx="6726133" cy="1152128"/>
          </a:xfrm>
        </p:spPr>
        <p:txBody>
          <a:bodyPr/>
          <a:lstStyle/>
          <a:p>
            <a:r>
              <a:rPr lang="en-US" dirty="0" err="1" smtClean="0"/>
              <a:t>Waarnemen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306503" y="1700808"/>
            <a:ext cx="10996612" cy="1512888"/>
          </a:xfrm>
        </p:spPr>
        <p:txBody>
          <a:bodyPr/>
          <a:lstStyle/>
          <a:p>
            <a:r>
              <a:rPr lang="nl-NL" dirty="0" smtClean="0"/>
              <a:t>Maak het objectief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360" y="476672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3392" y="2484437"/>
            <a:ext cx="8229600" cy="4373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/>
              <a:buAutoNum type="arabicPeriod"/>
            </a:pPr>
            <a:r>
              <a:rPr lang="nl-NL" smtClean="0"/>
              <a:t>Hij reageerde agressief.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Het duurde nogal lang totdat zijn woedeaanval ophield.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Marian stelt zich afhankelijk op van de begeleiders.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Jeroen kletst de hele tijd over zijn overleden papegaai.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42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714575" y="1556792"/>
            <a:ext cx="10996612" cy="1512888"/>
          </a:xfrm>
        </p:spPr>
        <p:txBody>
          <a:bodyPr/>
          <a:lstStyle/>
          <a:p>
            <a:pPr algn="ctr"/>
            <a:r>
              <a:rPr lang="nl-NL" dirty="0" smtClean="0"/>
              <a:t>Muller- </a:t>
            </a:r>
            <a:r>
              <a:rPr lang="nl-NL" dirty="0" err="1" smtClean="0"/>
              <a:t>Lyerillusie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5400" y="476672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45" y="2492896"/>
            <a:ext cx="4248472" cy="30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96077" y="1700808"/>
            <a:ext cx="10996612" cy="1512888"/>
          </a:xfrm>
        </p:spPr>
        <p:txBody>
          <a:bodyPr/>
          <a:lstStyle/>
          <a:p>
            <a:pPr algn="ctr"/>
            <a:r>
              <a:rPr lang="nl-NL" dirty="0" smtClean="0"/>
              <a:t>Cafémuurillusie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548680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780928"/>
            <a:ext cx="504642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23392" y="1988840"/>
            <a:ext cx="10996612" cy="1512888"/>
          </a:xfrm>
        </p:spPr>
        <p:txBody>
          <a:bodyPr/>
          <a:lstStyle/>
          <a:p>
            <a:pPr algn="ctr"/>
            <a:r>
              <a:rPr lang="nl-NL" dirty="0" smtClean="0"/>
              <a:t>Selectieve waarneming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3392" y="692696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34" y="2766826"/>
            <a:ext cx="2952328" cy="28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51384" y="1844824"/>
            <a:ext cx="10996612" cy="1512888"/>
          </a:xfrm>
        </p:spPr>
        <p:txBody>
          <a:bodyPr/>
          <a:lstStyle/>
          <a:p>
            <a:pPr algn="ctr"/>
            <a:r>
              <a:rPr lang="nl-NL" dirty="0" smtClean="0"/>
              <a:t>Waarnemen in de context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360" y="332656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480113"/>
            <a:ext cx="4032447" cy="32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14454" y="1844824"/>
            <a:ext cx="10996612" cy="1512888"/>
          </a:xfrm>
        </p:spPr>
        <p:txBody>
          <a:bodyPr/>
          <a:lstStyle/>
          <a:p>
            <a:pPr algn="ctr"/>
            <a:r>
              <a:rPr lang="nl-NL" dirty="0" err="1" smtClean="0"/>
              <a:t>Monkey</a:t>
            </a:r>
            <a:r>
              <a:rPr lang="nl-NL" dirty="0" smtClean="0"/>
              <a:t> Business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7368" y="404664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70290" y="3244334"/>
            <a:ext cx="425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www.youtube.com/watch?v=IGQmdoK_ZfY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048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79376" y="1700808"/>
            <a:ext cx="10996612" cy="1512888"/>
          </a:xfrm>
        </p:spPr>
        <p:txBody>
          <a:bodyPr/>
          <a:lstStyle/>
          <a:p>
            <a:r>
              <a:rPr lang="nl-NL" dirty="0" smtClean="0"/>
              <a:t>Valkuilen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332656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95400" y="2457252"/>
            <a:ext cx="9721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* Je </a:t>
            </a:r>
            <a:r>
              <a:rPr lang="nl-NL" dirty="0"/>
              <a:t>ziet een cliënt tikken met zijn pen op de tafel. Omdat jij dit ook altijd doet als je zenuwachtig bent, vermoed je dat de cliënt dit ook is.</a:t>
            </a:r>
          </a:p>
          <a:p>
            <a:r>
              <a:rPr lang="nl-NL" dirty="0" smtClean="0"/>
              <a:t>* Je </a:t>
            </a:r>
            <a:r>
              <a:rPr lang="nl-NL" dirty="0"/>
              <a:t>hebt een cursus ADHD gevolgd en de volgende dag lijkt het alsof een stuk meer </a:t>
            </a:r>
            <a:r>
              <a:rPr lang="nl-NL" dirty="0" err="1"/>
              <a:t>clienten</a:t>
            </a:r>
            <a:r>
              <a:rPr lang="nl-NL" dirty="0"/>
              <a:t> hiervan kenmerken vertonen</a:t>
            </a:r>
          </a:p>
          <a:p>
            <a:r>
              <a:rPr lang="nl-NL" dirty="0" smtClean="0"/>
              <a:t>* Je </a:t>
            </a:r>
            <a:r>
              <a:rPr lang="nl-NL" dirty="0"/>
              <a:t>collega geeft aan dat zij denkt dat cliënt depressief is. Dit heeft je waarneming al </a:t>
            </a:r>
            <a:r>
              <a:rPr lang="nl-NL" dirty="0" err="1"/>
              <a:t>beinvloed</a:t>
            </a:r>
            <a:endParaRPr lang="nl-NL" dirty="0"/>
          </a:p>
          <a:p>
            <a:r>
              <a:rPr lang="nl-NL" dirty="0" smtClean="0"/>
              <a:t>* Je </a:t>
            </a:r>
            <a:r>
              <a:rPr lang="nl-NL" dirty="0"/>
              <a:t>hebt met een van je </a:t>
            </a:r>
            <a:r>
              <a:rPr lang="nl-NL" dirty="0" err="1"/>
              <a:t>clienten</a:t>
            </a:r>
            <a:r>
              <a:rPr lang="nl-NL" dirty="0"/>
              <a:t> een hele goede klik. Je ziet daarom vooral de gunstige eigenschappen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16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79376" y="1700808"/>
            <a:ext cx="10996612" cy="1512888"/>
          </a:xfrm>
        </p:spPr>
        <p:txBody>
          <a:bodyPr/>
          <a:lstStyle/>
          <a:p>
            <a:r>
              <a:rPr lang="nl-NL" dirty="0" smtClean="0"/>
              <a:t>Valkuilen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332656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95400" y="2457252"/>
            <a:ext cx="9721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* Je </a:t>
            </a:r>
            <a:r>
              <a:rPr lang="nl-NL" dirty="0"/>
              <a:t>merkt dat je in de donkere wintermaanden negatiever naar je </a:t>
            </a:r>
            <a:r>
              <a:rPr lang="nl-NL" dirty="0" err="1"/>
              <a:t>clienten</a:t>
            </a:r>
            <a:r>
              <a:rPr lang="nl-NL" dirty="0"/>
              <a:t> kijkt dan als de dagen langer worden en het zonnetje schijnt</a:t>
            </a:r>
          </a:p>
          <a:p>
            <a:r>
              <a:rPr lang="nl-NL" dirty="0" smtClean="0"/>
              <a:t>* Een </a:t>
            </a:r>
            <a:r>
              <a:rPr lang="nl-NL" dirty="0"/>
              <a:t>van je </a:t>
            </a:r>
            <a:r>
              <a:rPr lang="nl-NL" dirty="0" err="1"/>
              <a:t>clienten</a:t>
            </a:r>
            <a:r>
              <a:rPr lang="nl-NL" dirty="0"/>
              <a:t> zit echt in je allergie. Hij klaagt en zeurt om alles! Dat hij erg goed kan koken en behulpzaam is naar medebewoners zie je niet.</a:t>
            </a:r>
          </a:p>
          <a:p>
            <a:r>
              <a:rPr lang="nl-NL" dirty="0" smtClean="0"/>
              <a:t>* Jij </a:t>
            </a:r>
            <a:r>
              <a:rPr lang="nl-NL" dirty="0"/>
              <a:t>ziet een van de </a:t>
            </a:r>
            <a:r>
              <a:rPr lang="nl-NL" dirty="0" err="1"/>
              <a:t>clienten</a:t>
            </a:r>
            <a:r>
              <a:rPr lang="nl-NL" dirty="0"/>
              <a:t> als somber, een collega ziet hem als rustig.</a:t>
            </a:r>
          </a:p>
          <a:p>
            <a:r>
              <a:rPr lang="nl-NL" dirty="0" smtClean="0"/>
              <a:t>* Een </a:t>
            </a:r>
            <a:r>
              <a:rPr lang="nl-NL" dirty="0"/>
              <a:t>van de </a:t>
            </a:r>
            <a:r>
              <a:rPr lang="nl-NL" dirty="0" err="1"/>
              <a:t>clienten</a:t>
            </a:r>
            <a:r>
              <a:rPr lang="nl-NL" dirty="0"/>
              <a:t> neemt je vaak in vertrouwen en je hebt door zijn verleden erg met hem te doen. </a:t>
            </a:r>
            <a:r>
              <a:rPr lang="nl-NL" dirty="0" smtClean="0"/>
              <a:t>* Als </a:t>
            </a:r>
            <a:r>
              <a:rPr lang="nl-NL" dirty="0"/>
              <a:t>zij ongewenst gedrag vertoont, dan interpreteer je dit gedrag vanuit zijn achtergrond.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6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79376" y="1700808"/>
            <a:ext cx="10996612" cy="1512888"/>
          </a:xfrm>
        </p:spPr>
        <p:txBody>
          <a:bodyPr/>
          <a:lstStyle/>
          <a:p>
            <a:r>
              <a:rPr lang="nl-NL" dirty="0" smtClean="0"/>
              <a:t>Objectief of Subjectief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332656"/>
            <a:ext cx="7447154" cy="1698104"/>
          </a:xfrm>
        </p:spPr>
        <p:txBody>
          <a:bodyPr/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23392" y="2457252"/>
            <a:ext cx="8229600" cy="4373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/>
              <a:buAutoNum type="arabicPeriod"/>
            </a:pPr>
            <a:r>
              <a:rPr lang="nl-NL" smtClean="0"/>
              <a:t>Hij denkt na.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Hij reageerde angstig op het geluid.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Hij speelde tot etenstijd met de blokken.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Toen de vrachtwagen voorbijreed, stond zij stil, deed zij haar handen voor haar ogen en gilde hard. Het gillen stopte toen de vrachtwagen om de hoek was. 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Zij was nogal emotioneel, toen zij het nieuws hoorde.</a:t>
            </a:r>
          </a:p>
          <a:p>
            <a:pPr marL="571500" indent="-457200">
              <a:buFont typeface="Arial"/>
              <a:buAutoNum type="arabicPeriod"/>
            </a:pPr>
            <a:r>
              <a:rPr lang="nl-NL" smtClean="0"/>
              <a:t>Stef bewoog hevig met zijn armen toen de taxibusjes aankwamen.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380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da Zorgcollege.potx" id="{623AD310-3E62-4B04-9663-6C7C5C53E350}" vid="{08349709-36F3-49B0-AC6E-008AAD2246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Albeda Zorgcollege</Template>
  <TotalTime>80</TotalTime>
  <Words>341</Words>
  <Application>Microsoft Office PowerPoint</Application>
  <PresentationFormat>Breedbeeld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Gotham</vt:lpstr>
      <vt:lpstr>Kantoorthema</vt:lpstr>
      <vt:lpstr>PowerPoint-presentatie</vt:lpstr>
      <vt:lpstr>Waarnemen</vt:lpstr>
      <vt:lpstr>Waarnemen</vt:lpstr>
      <vt:lpstr>Waarnemen</vt:lpstr>
      <vt:lpstr>Waarnemen</vt:lpstr>
      <vt:lpstr>Waarnemen</vt:lpstr>
      <vt:lpstr>Waarnemen</vt:lpstr>
      <vt:lpstr>Waarnemen</vt:lpstr>
      <vt:lpstr>Waarnemen</vt:lpstr>
      <vt:lpstr>Waarnemen</vt:lpstr>
    </vt:vector>
  </TitlesOfParts>
  <Company>Albeda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Karima Klarenbeek</dc:creator>
  <cp:lastModifiedBy>Karima Klarenbeek</cp:lastModifiedBy>
  <cp:revision>4</cp:revision>
  <dcterms:created xsi:type="dcterms:W3CDTF">2018-05-22T12:03:17Z</dcterms:created>
  <dcterms:modified xsi:type="dcterms:W3CDTF">2018-05-22T13:23:22Z</dcterms:modified>
</cp:coreProperties>
</file>