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2AF"/>
    <a:srgbClr val="F29400"/>
    <a:srgbClr val="85C9F0"/>
    <a:srgbClr val="C7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/>
  </p:normalViewPr>
  <p:slideViewPr>
    <p:cSldViewPr snapToObjects="1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62" d="100"/>
          <a:sy n="162" d="100"/>
        </p:scale>
        <p:origin x="54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A536E-D998-E541-943D-97DBCF56898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278E2-9F61-4A48-A141-60A022AFC5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63694-4F3F-2649-AA5B-F107162B3BEC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E050B-BAE6-7A49-84B6-2199C5C02E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3861048"/>
            <a:ext cx="6726133" cy="1296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Voorpagina</a:t>
            </a:r>
            <a:r>
              <a:rPr lang="en-US" dirty="0" smtClean="0">
                <a:solidFill>
                  <a:schemeClr val="bg1"/>
                </a:solidFill>
              </a:rPr>
              <a:t> met </a:t>
            </a:r>
            <a:r>
              <a:rPr lang="en-US" dirty="0" err="1" smtClean="0">
                <a:solidFill>
                  <a:schemeClr val="bg1"/>
                </a:solidFill>
              </a:rPr>
              <a:t>titel</a:t>
            </a:r>
            <a:endParaRPr lang="en-US" dirty="0">
              <a:solidFill>
                <a:schemeClr val="bg1"/>
              </a:solidFill>
              <a:latin typeface="Gotham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612936" y="5347841"/>
            <a:ext cx="1589404" cy="1539169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1384" y="5517232"/>
            <a:ext cx="6726133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Subtitel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775" y="0"/>
            <a:ext cx="37052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4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524000"/>
            <a:ext cx="2438400" cy="2286000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29166" y="4509120"/>
            <a:ext cx="10996612" cy="151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294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Subtitel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9166" y="2667000"/>
            <a:ext cx="7447154" cy="1698104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Voorpagina</a:t>
            </a:r>
            <a:r>
              <a:rPr lang="en-US" dirty="0" smtClean="0"/>
              <a:t> met </a:t>
            </a:r>
            <a:r>
              <a:rPr lang="en-US" dirty="0" err="1" smtClean="0"/>
              <a:t>titel</a:t>
            </a:r>
            <a:r>
              <a:rPr lang="en-US" dirty="0" smtClean="0"/>
              <a:t> op 2 regels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775" y="0"/>
            <a:ext cx="37052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4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128000" y="4572000"/>
            <a:ext cx="2438400" cy="2286000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‹nr.›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7E9FD"/>
                </a:solidFill>
              </a:rPr>
              <a:t>| </a:t>
            </a:r>
            <a:r>
              <a:rPr lang="en-US" dirty="0" err="1" smtClean="0">
                <a:solidFill>
                  <a:srgbClr val="C7E9FD"/>
                </a:solidFill>
              </a:rPr>
              <a:t>Titel</a:t>
            </a:r>
            <a:r>
              <a:rPr lang="en-US" dirty="0" smtClean="0">
                <a:solidFill>
                  <a:srgbClr val="C7E9FD"/>
                </a:solidFill>
              </a:rPr>
              <a:t> </a:t>
            </a:r>
            <a:r>
              <a:rPr lang="en-US" dirty="0" err="1" smtClean="0">
                <a:solidFill>
                  <a:srgbClr val="C7E9FD"/>
                </a:solidFill>
              </a:rPr>
              <a:t>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19" name="Title 14"/>
          <p:cNvSpPr>
            <a:spLocks noGrp="1"/>
          </p:cNvSpPr>
          <p:nvPr>
            <p:ph type="title" hasCustomPrompt="1"/>
          </p:nvPr>
        </p:nvSpPr>
        <p:spPr>
          <a:xfrm>
            <a:off x="712320" y="663277"/>
            <a:ext cx="10515600" cy="82150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706438" y="1988841"/>
            <a:ext cx="8640762" cy="33123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charset="0"/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50000"/>
              </a:lnSpc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50000"/>
              </a:lnSpc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50000"/>
              </a:lnSpc>
              <a:buNone/>
              <a:defRPr sz="16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 err="1" smtClean="0"/>
              <a:t>Bodytekst</a:t>
            </a:r>
            <a:endParaRPr lang="en-US" dirty="0" smtClean="0"/>
          </a:p>
          <a:p>
            <a:pPr lvl="1"/>
            <a:r>
              <a:rPr lang="en-US" dirty="0" err="1" smtClean="0"/>
              <a:t>Bodytekst</a:t>
            </a:r>
            <a:r>
              <a:rPr lang="en-US" dirty="0" smtClean="0"/>
              <a:t> </a:t>
            </a:r>
            <a:r>
              <a:rPr lang="en-US" dirty="0" err="1" smtClean="0"/>
              <a:t>bullit</a:t>
            </a:r>
            <a:endParaRPr lang="en-US" dirty="0" smtClean="0"/>
          </a:p>
          <a:p>
            <a:pPr lvl="2"/>
            <a:r>
              <a:rPr lang="en-US" dirty="0" err="1" smtClean="0"/>
              <a:t>Opsomming</a:t>
            </a:r>
            <a:endParaRPr lang="en-US" dirty="0" smtClean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706439" y="5445223"/>
            <a:ext cx="5029522" cy="648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Bijschrift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1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‹nr.›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7E9FD"/>
                </a:solidFill>
              </a:rPr>
              <a:t>| </a:t>
            </a:r>
            <a:r>
              <a:rPr lang="en-US" dirty="0" err="1" smtClean="0">
                <a:solidFill>
                  <a:srgbClr val="C7E9FD"/>
                </a:solidFill>
              </a:rPr>
              <a:t>Titel</a:t>
            </a:r>
            <a:r>
              <a:rPr lang="en-US" dirty="0" smtClean="0">
                <a:solidFill>
                  <a:srgbClr val="C7E9FD"/>
                </a:solidFill>
              </a:rPr>
              <a:t> </a:t>
            </a:r>
            <a:r>
              <a:rPr lang="en-US" dirty="0" err="1" smtClean="0">
                <a:solidFill>
                  <a:srgbClr val="C7E9FD"/>
                </a:solidFill>
              </a:rPr>
              <a:t>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8" name="Title 14"/>
          <p:cNvSpPr>
            <a:spLocks noGrp="1"/>
          </p:cNvSpPr>
          <p:nvPr>
            <p:ph type="title" hasCustomPrompt="1"/>
          </p:nvPr>
        </p:nvSpPr>
        <p:spPr>
          <a:xfrm>
            <a:off x="712320" y="663277"/>
            <a:ext cx="4951632" cy="82150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op twee regels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712320" y="2029005"/>
            <a:ext cx="4879624" cy="39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F294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Subtitel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712320" y="2490666"/>
            <a:ext cx="7399904" cy="36026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Bodytekst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56040" y="0"/>
            <a:ext cx="2438400" cy="2286000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130363" y="5330825"/>
            <a:ext cx="1621307" cy="1527175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/>
              <a:pPr/>
              <a:t>‹nr.›</a:t>
            </a:fld>
            <a:r>
              <a:rPr lang="en-US" dirty="0" smtClean="0"/>
              <a:t> |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5163" y="2642263"/>
            <a:ext cx="7315975" cy="2688562"/>
          </a:xfrm>
          <a:prstGeom prst="rect">
            <a:avLst/>
          </a:prstGeom>
          <a:solidFill>
            <a:schemeClr val="bg1"/>
          </a:solidFill>
        </p:spPr>
        <p:txBody>
          <a:bodyPr lIns="503998" tIns="360000" rIns="684000" bIns="288000"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Bullit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endParaRPr lang="en-US" dirty="0" smtClean="0"/>
          </a:p>
          <a:p>
            <a:pPr lvl="0"/>
            <a:r>
              <a:rPr lang="en-US" dirty="0" err="1" smtClean="0"/>
              <a:t>Bullit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endParaRPr lang="en-US" dirty="0" smtClean="0"/>
          </a:p>
          <a:p>
            <a:pPr lvl="0"/>
            <a:r>
              <a:rPr lang="en-US" dirty="0" err="1" smtClean="0"/>
              <a:t>Bullit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4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321550" y="4440776"/>
            <a:ext cx="1616887" cy="1521502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225" y="1844823"/>
            <a:ext cx="4079776" cy="3293825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‹nr.›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7E9FD"/>
                </a:solidFill>
              </a:rPr>
              <a:t>| </a:t>
            </a:r>
            <a:r>
              <a:rPr lang="en-US" dirty="0" err="1" smtClean="0">
                <a:solidFill>
                  <a:srgbClr val="C7E9FD"/>
                </a:solidFill>
              </a:rPr>
              <a:t>Titel</a:t>
            </a:r>
            <a:r>
              <a:rPr lang="en-US" dirty="0" smtClean="0">
                <a:solidFill>
                  <a:srgbClr val="C7E9FD"/>
                </a:solidFill>
              </a:rPr>
              <a:t> </a:t>
            </a:r>
            <a:r>
              <a:rPr lang="en-US" dirty="0" err="1" smtClean="0">
                <a:solidFill>
                  <a:srgbClr val="C7E9FD"/>
                </a:solidFill>
              </a:rPr>
              <a:t>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12320" y="1901131"/>
            <a:ext cx="6609230" cy="4192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Bodytekst</a:t>
            </a:r>
            <a:endParaRPr lang="en-US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695401" y="701338"/>
            <a:ext cx="727280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baseline="0">
                <a:solidFill>
                  <a:srgbClr val="0A62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Titel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112224" y="4442114"/>
            <a:ext cx="826213" cy="696534"/>
          </a:xfrm>
          <a:prstGeom prst="rect">
            <a:avLst/>
          </a:prstGeom>
          <a:solidFill>
            <a:srgbClr val="C7E9F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10" y="3810000"/>
            <a:ext cx="4565331" cy="30428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410" y="3046412"/>
            <a:ext cx="777822" cy="1527175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/>
              <a:pPr/>
              <a:t>‹nr.›</a:t>
            </a:fld>
            <a:r>
              <a:rPr lang="en-US" dirty="0" smtClean="0"/>
              <a:t> |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767444" y="1901131"/>
            <a:ext cx="6609230" cy="4192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Bodytekst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763132" y="694407"/>
            <a:ext cx="669647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0A62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Titel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7410" y="3046411"/>
            <a:ext cx="777822" cy="763589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4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uw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9180"/>
            <a:ext cx="4495428" cy="299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408" y="1124744"/>
            <a:ext cx="6726133" cy="1325563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hoofdstuk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77563" y="5330825"/>
            <a:ext cx="1635729" cy="1527175"/>
          </a:xfrm>
          <a:prstGeom prst="rect">
            <a:avLst/>
          </a:prstGeom>
          <a:solidFill>
            <a:srgbClr val="0A62A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7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Rapporteren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Methodiek</a:t>
            </a:r>
            <a:r>
              <a:rPr lang="en-US" dirty="0" smtClean="0"/>
              <a:t> Semester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767408" y="1916832"/>
            <a:ext cx="10996612" cy="1512888"/>
          </a:xfrm>
        </p:spPr>
        <p:txBody>
          <a:bodyPr/>
          <a:lstStyle/>
          <a:p>
            <a:r>
              <a:rPr lang="nl-NL" u="sng" dirty="0"/>
              <a:t>Je rapporteert om:</a:t>
            </a:r>
          </a:p>
          <a:p>
            <a:r>
              <a:rPr lang="nl-NL" dirty="0"/>
              <a:t>Te informeren</a:t>
            </a:r>
          </a:p>
          <a:p>
            <a:r>
              <a:rPr lang="nl-NL" dirty="0"/>
              <a:t>Te evalueren</a:t>
            </a:r>
          </a:p>
          <a:p>
            <a:r>
              <a:rPr lang="nl-NL" dirty="0"/>
              <a:t>Advies te geven</a:t>
            </a:r>
          </a:p>
          <a:p>
            <a:r>
              <a:rPr lang="nl-NL" dirty="0"/>
              <a:t>Dingen te verantwoorden</a:t>
            </a:r>
          </a:p>
          <a:p>
            <a:r>
              <a:rPr lang="nl-NL" dirty="0"/>
              <a:t>Continuïteit in zorg en begeleiding te kunnen bieden</a:t>
            </a:r>
          </a:p>
          <a:p>
            <a:r>
              <a:rPr lang="nl-NL" dirty="0"/>
              <a:t>Te signaleren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1384" y="548680"/>
            <a:ext cx="7447154" cy="1698104"/>
          </a:xfrm>
        </p:spPr>
        <p:txBody>
          <a:bodyPr/>
          <a:lstStyle/>
          <a:p>
            <a:r>
              <a:rPr lang="nl-NL" dirty="0" smtClean="0"/>
              <a:t>Functies rapporteren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864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9376" y="476672"/>
            <a:ext cx="7447154" cy="1698104"/>
          </a:xfrm>
        </p:spPr>
        <p:txBody>
          <a:bodyPr/>
          <a:lstStyle/>
          <a:p>
            <a:r>
              <a:rPr lang="nl-NL" dirty="0" smtClean="0"/>
              <a:t>Schriftelijk vs. Mondeling</a:t>
            </a:r>
            <a:endParaRPr lang="nl-NL" dirty="0"/>
          </a:p>
        </p:txBody>
      </p:sp>
      <p:graphicFrame>
        <p:nvGraphicFramePr>
          <p:cNvPr id="5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613806"/>
              </p:ext>
            </p:extLst>
          </p:nvPr>
        </p:nvGraphicFramePr>
        <p:xfrm>
          <a:off x="1991544" y="2276872"/>
          <a:ext cx="82296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Schriftelijk</a:t>
                      </a:r>
                      <a:endParaRPr lang="nl-N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Mondeling</a:t>
                      </a:r>
                      <a:endParaRPr lang="nl-NL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i="1" dirty="0" smtClean="0"/>
                        <a:t>Voordelen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nl-NL" i="1" dirty="0" smtClean="0"/>
                        <a:t>Voordelen</a:t>
                      </a:r>
                      <a:endParaRPr lang="nl-NL" i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Je kunt informatie makkelijk</a:t>
                      </a:r>
                      <a:r>
                        <a:rPr lang="nl-NL" baseline="0" dirty="0" smtClean="0"/>
                        <a:t> delen</a:t>
                      </a:r>
                      <a:endParaRPr lang="nl-N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Minder tijdrovend</a:t>
                      </a:r>
                      <a:endParaRPr lang="nl-NL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Je kunt het lezen als het jou uitkomt</a:t>
                      </a:r>
                      <a:endParaRPr lang="nl-N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Je</a:t>
                      </a:r>
                      <a:r>
                        <a:rPr lang="nl-NL" baseline="0" dirty="0" smtClean="0"/>
                        <a:t> lichaamstaal kan ondersteunend zijn</a:t>
                      </a:r>
                      <a:endParaRPr lang="nl-NL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Je kunt het herlezen om het beter te begrijpen</a:t>
                      </a:r>
                      <a:endParaRPr lang="nl-N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Je kunt het meteen doen</a:t>
                      </a:r>
                      <a:endParaRPr lang="nl-NL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Rapportage</a:t>
                      </a:r>
                      <a:r>
                        <a:rPr lang="nl-NL" baseline="0" dirty="0" smtClean="0"/>
                        <a:t> is controleerbaar</a:t>
                      </a:r>
                      <a:endParaRPr lang="nl-N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Je weet zeker dat de ander</a:t>
                      </a:r>
                      <a:r>
                        <a:rPr lang="nl-NL" baseline="0" dirty="0" smtClean="0"/>
                        <a:t> de info heeft gekregen</a:t>
                      </a:r>
                      <a:endParaRPr lang="nl-NL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Informatie gaat niet verloren</a:t>
                      </a:r>
                      <a:endParaRPr lang="nl-N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Je</a:t>
                      </a:r>
                      <a:r>
                        <a:rPr lang="nl-NL" baseline="0" dirty="0" smtClean="0"/>
                        <a:t> weet hoe het overkomt en kunt corrigeren</a:t>
                      </a:r>
                      <a:endParaRPr lang="nl-NL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Je kunt terugverwijzen</a:t>
                      </a:r>
                      <a:r>
                        <a:rPr lang="nl-NL" baseline="0" dirty="0" smtClean="0"/>
                        <a:t> naar wat is afgesproken of is gezegd</a:t>
                      </a:r>
                      <a:endParaRPr lang="nl-NL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92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479376" y="1628800"/>
            <a:ext cx="10996612" cy="1512888"/>
          </a:xfrm>
        </p:spPr>
        <p:txBody>
          <a:bodyPr/>
          <a:lstStyle/>
          <a:p>
            <a:r>
              <a:rPr lang="nl-NL" dirty="0"/>
              <a:t>Overdracht</a:t>
            </a:r>
          </a:p>
          <a:p>
            <a:r>
              <a:rPr lang="nl-NL" dirty="0"/>
              <a:t>Dagboek/heen- en weer schrift</a:t>
            </a:r>
          </a:p>
          <a:p>
            <a:r>
              <a:rPr lang="nl-NL" dirty="0"/>
              <a:t>Voortgangsverslag</a:t>
            </a:r>
          </a:p>
          <a:p>
            <a:r>
              <a:rPr lang="nl-NL" dirty="0"/>
              <a:t>Observatieverslag</a:t>
            </a:r>
          </a:p>
          <a:p>
            <a:r>
              <a:rPr lang="nl-NL" dirty="0" err="1"/>
              <a:t>Voorgestructureerde</a:t>
            </a:r>
            <a:r>
              <a:rPr lang="nl-NL" dirty="0"/>
              <a:t> formulieren</a:t>
            </a:r>
          </a:p>
          <a:p>
            <a:r>
              <a:rPr lang="nl-NL" dirty="0"/>
              <a:t>Dossier</a:t>
            </a:r>
          </a:p>
          <a:p>
            <a:r>
              <a:rPr lang="nl-NL" dirty="0"/>
              <a:t>Doelrapportage</a:t>
            </a:r>
          </a:p>
          <a:p>
            <a:r>
              <a:rPr lang="nl-NL" dirty="0"/>
              <a:t>Dagrapportage</a:t>
            </a:r>
          </a:p>
          <a:p>
            <a:r>
              <a:rPr lang="nl-NL" dirty="0"/>
              <a:t>Jaarrapportage</a:t>
            </a:r>
          </a:p>
          <a:p>
            <a:r>
              <a:rPr lang="nl-NL" dirty="0"/>
              <a:t>Medische rapportage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3392" y="476672"/>
            <a:ext cx="7447154" cy="1698104"/>
          </a:xfrm>
        </p:spPr>
        <p:txBody>
          <a:bodyPr/>
          <a:lstStyle/>
          <a:p>
            <a:r>
              <a:rPr lang="nl-NL" dirty="0" smtClean="0"/>
              <a:t>Rapportagevormen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88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645488" y="2420888"/>
            <a:ext cx="10996612" cy="1512888"/>
          </a:xfrm>
        </p:spPr>
        <p:txBody>
          <a:bodyPr/>
          <a:lstStyle/>
          <a:p>
            <a:r>
              <a:rPr lang="nl-NL" dirty="0"/>
              <a:t>Bedenk: voor wie ga ik rapporteren? Wie kan het lezen?</a:t>
            </a:r>
          </a:p>
          <a:p>
            <a:r>
              <a:rPr lang="nl-NL" dirty="0"/>
              <a:t>Bedenk ook: is dat wat je wilt opschrijven wel echt belangrijk voor de begeleiding van de cliënt</a:t>
            </a:r>
          </a:p>
          <a:p>
            <a:r>
              <a:rPr lang="nl-NL" dirty="0"/>
              <a:t>Houd je aan afspraken over wat en hoe gerapporteerd wordt</a:t>
            </a:r>
          </a:p>
          <a:p>
            <a:r>
              <a:rPr lang="nl-NL" dirty="0"/>
              <a:t>Schrijf leesbaar en met correct taalgebruik</a:t>
            </a:r>
          </a:p>
          <a:p>
            <a:r>
              <a:rPr lang="nl-NL" dirty="0"/>
              <a:t>Rapporteer objectief en specifiek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9376" y="548680"/>
            <a:ext cx="7447154" cy="1698104"/>
          </a:xfrm>
        </p:spPr>
        <p:txBody>
          <a:bodyPr/>
          <a:lstStyle/>
          <a:p>
            <a:r>
              <a:rPr lang="nl-NL" dirty="0" smtClean="0"/>
              <a:t>Aandachtspunten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495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51384" y="2318792"/>
            <a:ext cx="10996612" cy="1512888"/>
          </a:xfrm>
        </p:spPr>
        <p:txBody>
          <a:bodyPr/>
          <a:lstStyle/>
          <a:p>
            <a:r>
              <a:rPr lang="nl-NL" dirty="0"/>
              <a:t>Maak onderscheid tussen jouw observaties en interpretaties</a:t>
            </a:r>
          </a:p>
          <a:p>
            <a:r>
              <a:rPr lang="nl-NL" dirty="0"/>
              <a:t>Vermijd subjectieve woorden (weer, steeds, altijd, nogal wat, voortdurend, behoorlijk)</a:t>
            </a:r>
          </a:p>
          <a:p>
            <a:r>
              <a:rPr lang="nl-NL" dirty="0"/>
              <a:t>Houd het overzichtelijk</a:t>
            </a:r>
          </a:p>
          <a:p>
            <a:r>
              <a:rPr lang="nl-NL" dirty="0"/>
              <a:t>Werk mee aan inzage- en correctierecht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51384" y="620688"/>
            <a:ext cx="7447154" cy="1698104"/>
          </a:xfrm>
        </p:spPr>
        <p:txBody>
          <a:bodyPr/>
          <a:lstStyle/>
          <a:p>
            <a:r>
              <a:rPr lang="nl-NL" dirty="0" smtClean="0"/>
              <a:t>Vervolg aandachtspunten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6393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da Zorgcollege.potx" id="{623AD310-3E62-4B04-9663-6C7C5C53E350}" vid="{08349709-36F3-49B0-AC6E-008AAD2246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Albeda Zorgcollege</Template>
  <TotalTime>6</TotalTime>
  <Words>210</Words>
  <Application>Microsoft Office PowerPoint</Application>
  <PresentationFormat>Breedbeeld</PresentationFormat>
  <Paragraphs>48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Gotham</vt:lpstr>
      <vt:lpstr>Kantoorthema</vt:lpstr>
      <vt:lpstr>PowerPoint-presentatie</vt:lpstr>
      <vt:lpstr>Functies rapporteren</vt:lpstr>
      <vt:lpstr>Schriftelijk vs. Mondeling</vt:lpstr>
      <vt:lpstr>Rapportagevormen </vt:lpstr>
      <vt:lpstr>Aandachtspunten </vt:lpstr>
      <vt:lpstr>Vervolg aandachtspunten</vt:lpstr>
    </vt:vector>
  </TitlesOfParts>
  <Company>Albeda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Karima Klarenbeek</dc:creator>
  <cp:lastModifiedBy>Karima Klarenbeek</cp:lastModifiedBy>
  <cp:revision>1</cp:revision>
  <dcterms:created xsi:type="dcterms:W3CDTF">2018-05-29T09:28:30Z</dcterms:created>
  <dcterms:modified xsi:type="dcterms:W3CDTF">2018-05-29T09:34:38Z</dcterms:modified>
</cp:coreProperties>
</file>