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8" r:id="rId2"/>
    <p:sldId id="262" r:id="rId3"/>
    <p:sldId id="263" r:id="rId4"/>
    <p:sldId id="261" r:id="rId5"/>
    <p:sldId id="259" r:id="rId6"/>
    <p:sldId id="260" r:id="rId7"/>
    <p:sldId id="264" r:id="rId8"/>
    <p:sldId id="265" r:id="rId9"/>
    <p:sldId id="266" r:id="rId10"/>
    <p:sldId id="267" r:id="rId11"/>
    <p:sldId id="270" r:id="rId12"/>
    <p:sldId id="271" r:id="rId13"/>
    <p:sldId id="272" r:id="rId14"/>
    <p:sldId id="269"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2AF"/>
    <a:srgbClr val="F29400"/>
    <a:srgbClr val="85C9F0"/>
    <a:srgbClr val="C7E9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674"/>
  </p:normalViewPr>
  <p:slideViewPr>
    <p:cSldViewPr snapToObjects="1" showGuides="1">
      <p:cViewPr>
        <p:scale>
          <a:sx n="75" d="100"/>
          <a:sy n="75" d="100"/>
        </p:scale>
        <p:origin x="684"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62" d="100"/>
          <a:sy n="162" d="100"/>
        </p:scale>
        <p:origin x="549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1A536E-D998-E541-943D-97DBCF56898B}" type="datetimeFigureOut">
              <a:rPr lang="en-US" smtClean="0"/>
              <a:t>5/22/2018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278E2-9F61-4A48-A141-60A022AFC522}" type="slidenum">
              <a:rPr lang="en-US" smtClean="0"/>
              <a:t>‹nr.›</a:t>
            </a:fld>
            <a:endParaRPr lang="en-US"/>
          </a:p>
        </p:txBody>
      </p:sp>
    </p:spTree>
    <p:extLst>
      <p:ext uri="{BB962C8B-B14F-4D97-AF65-F5344CB8AC3E}">
        <p14:creationId xmlns:p14="http://schemas.microsoft.com/office/powerpoint/2010/main" val="98307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63694-4F3F-2649-AA5B-F107162B3BEC}" type="datetimeFigureOut">
              <a:rPr lang="en-US" smtClean="0"/>
              <a:t>5/22/2018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E050B-BAE6-7A49-84B6-2199C5C02E2A}" type="slidenum">
              <a:rPr lang="en-US" smtClean="0"/>
              <a:t>‹nr.›</a:t>
            </a:fld>
            <a:endParaRPr lang="en-US"/>
          </a:p>
        </p:txBody>
      </p:sp>
    </p:spTree>
    <p:extLst>
      <p:ext uri="{BB962C8B-B14F-4D97-AF65-F5344CB8AC3E}">
        <p14:creationId xmlns:p14="http://schemas.microsoft.com/office/powerpoint/2010/main" val="121316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opti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p:cNvSpPr>
            <a:spLocks noGrp="1"/>
          </p:cNvSpPr>
          <p:nvPr>
            <p:ph type="body" sz="quarter" idx="10" hasCustomPrompt="1"/>
          </p:nvPr>
        </p:nvSpPr>
        <p:spPr>
          <a:xfrm>
            <a:off x="551384" y="3861048"/>
            <a:ext cx="6726133" cy="1296987"/>
          </a:xfrm>
          <a:prstGeom prst="rect">
            <a:avLst/>
          </a:prstGeom>
        </p:spPr>
        <p:txBody>
          <a:bodyPr/>
          <a:lstStyle>
            <a:lvl1pPr marL="0" indent="0">
              <a:buNone/>
              <a:defRPr sz="5400" b="1" i="0">
                <a:solidFill>
                  <a:schemeClr val="bg1"/>
                </a:solidFill>
                <a:latin typeface="Arial" charset="0"/>
                <a:ea typeface="Arial" charset="0"/>
                <a:cs typeface="Arial" charset="0"/>
              </a:defRPr>
            </a:lvl1pPr>
          </a:lstStyle>
          <a:p>
            <a:r>
              <a:rPr lang="en-US" dirty="0" err="1" smtClean="0">
                <a:solidFill>
                  <a:schemeClr val="bg1"/>
                </a:solidFill>
              </a:rPr>
              <a:t>Voorpagina</a:t>
            </a:r>
            <a:r>
              <a:rPr lang="en-US" dirty="0" smtClean="0">
                <a:solidFill>
                  <a:schemeClr val="bg1"/>
                </a:solidFill>
              </a:rPr>
              <a:t> met </a:t>
            </a:r>
            <a:r>
              <a:rPr lang="en-US" dirty="0" err="1" smtClean="0">
                <a:solidFill>
                  <a:schemeClr val="bg1"/>
                </a:solidFill>
              </a:rPr>
              <a:t>titel</a:t>
            </a:r>
            <a:endParaRPr lang="en-US" dirty="0">
              <a:solidFill>
                <a:schemeClr val="bg1"/>
              </a:solidFill>
              <a:latin typeface="Gotham" charset="0"/>
            </a:endParaRPr>
          </a:p>
        </p:txBody>
      </p:sp>
      <p:sp>
        <p:nvSpPr>
          <p:cNvPr id="3" name="Rectangle 2"/>
          <p:cNvSpPr/>
          <p:nvPr userDrawn="1"/>
        </p:nvSpPr>
        <p:spPr>
          <a:xfrm>
            <a:off x="8612936" y="5347841"/>
            <a:ext cx="1589404" cy="1539169"/>
          </a:xfrm>
          <a:prstGeom prst="rect">
            <a:avLst/>
          </a:prstGeom>
          <a:solidFill>
            <a:srgbClr val="F294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2" hasCustomPrompt="1"/>
          </p:nvPr>
        </p:nvSpPr>
        <p:spPr>
          <a:xfrm>
            <a:off x="551384" y="5517232"/>
            <a:ext cx="6726133" cy="1152128"/>
          </a:xfrm>
          <a:prstGeom prst="rect">
            <a:avLst/>
          </a:prstGeom>
        </p:spPr>
        <p:txBody>
          <a:bodyPr/>
          <a:lstStyle>
            <a:lvl1pPr marL="0" indent="0">
              <a:buNone/>
              <a:defRPr sz="2400" b="0" i="0">
                <a:solidFill>
                  <a:schemeClr val="bg1"/>
                </a:solidFill>
                <a:latin typeface="Arial" charset="0"/>
                <a:ea typeface="Arial" charset="0"/>
                <a:cs typeface="Arial" charset="0"/>
              </a:defRPr>
            </a:lvl1pPr>
          </a:lstStyle>
          <a:p>
            <a:pPr lvl="0"/>
            <a:r>
              <a:rPr lang="en-US" dirty="0" err="1" smtClean="0"/>
              <a:t>Subtitel</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486775" y="0"/>
            <a:ext cx="3705225" cy="1905000"/>
          </a:xfrm>
          <a:prstGeom prst="rect">
            <a:avLst/>
          </a:prstGeom>
        </p:spPr>
      </p:pic>
    </p:spTree>
    <p:extLst>
      <p:ext uri="{BB962C8B-B14F-4D97-AF65-F5344CB8AC3E}">
        <p14:creationId xmlns:p14="http://schemas.microsoft.com/office/powerpoint/2010/main" val="32867647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optie 2">
    <p:spTree>
      <p:nvGrpSpPr>
        <p:cNvPr id="1" name=""/>
        <p:cNvGrpSpPr/>
        <p:nvPr/>
      </p:nvGrpSpPr>
      <p:grpSpPr>
        <a:xfrm>
          <a:off x="0" y="0"/>
          <a:ext cx="0" cy="0"/>
          <a:chOff x="0" y="0"/>
          <a:chExt cx="0" cy="0"/>
        </a:xfrm>
      </p:grpSpPr>
      <p:sp>
        <p:nvSpPr>
          <p:cNvPr id="9" name="Rectangle 8"/>
          <p:cNvSpPr/>
          <p:nvPr userDrawn="1"/>
        </p:nvSpPr>
        <p:spPr>
          <a:xfrm>
            <a:off x="0" y="1524000"/>
            <a:ext cx="2438400" cy="2286000"/>
          </a:xfrm>
          <a:prstGeom prst="rect">
            <a:avLst/>
          </a:prstGeom>
          <a:solidFill>
            <a:srgbClr val="C7E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p:cNvSpPr>
            <a:spLocks noGrp="1"/>
          </p:cNvSpPr>
          <p:nvPr>
            <p:ph type="body" sz="quarter" idx="12" hasCustomPrompt="1"/>
          </p:nvPr>
        </p:nvSpPr>
        <p:spPr>
          <a:xfrm>
            <a:off x="1529166" y="4509120"/>
            <a:ext cx="10996612" cy="1512888"/>
          </a:xfrm>
          <a:prstGeom prst="rect">
            <a:avLst/>
          </a:prstGeom>
        </p:spPr>
        <p:txBody>
          <a:bodyPr/>
          <a:lstStyle>
            <a:lvl1pPr marL="0" indent="0">
              <a:buNone/>
              <a:defRPr sz="2400" b="0" i="0">
                <a:solidFill>
                  <a:srgbClr val="F29400"/>
                </a:solidFill>
                <a:latin typeface="Arial" charset="0"/>
                <a:ea typeface="Arial" charset="0"/>
                <a:cs typeface="Arial" charset="0"/>
              </a:defRPr>
            </a:lvl1pPr>
          </a:lstStyle>
          <a:p>
            <a:pPr lvl="0"/>
            <a:r>
              <a:rPr lang="en-US" dirty="0" err="1" smtClean="0"/>
              <a:t>Subtitel</a:t>
            </a:r>
            <a:endParaRPr lang="en-US" dirty="0"/>
          </a:p>
        </p:txBody>
      </p:sp>
      <p:sp>
        <p:nvSpPr>
          <p:cNvPr id="2" name="Title 1"/>
          <p:cNvSpPr>
            <a:spLocks noGrp="1"/>
          </p:cNvSpPr>
          <p:nvPr>
            <p:ph type="title" hasCustomPrompt="1"/>
          </p:nvPr>
        </p:nvSpPr>
        <p:spPr>
          <a:xfrm>
            <a:off x="1529166" y="2667000"/>
            <a:ext cx="7447154" cy="1698104"/>
          </a:xfrm>
          <a:prstGeom prst="rect">
            <a:avLst/>
          </a:prstGeom>
        </p:spPr>
        <p:txBody>
          <a:bodyPr/>
          <a:lstStyle>
            <a:lvl1pPr>
              <a:defRPr sz="5400" b="1" i="0">
                <a:solidFill>
                  <a:srgbClr val="0A62AF"/>
                </a:solidFill>
                <a:latin typeface="Arial" charset="0"/>
                <a:ea typeface="Arial" charset="0"/>
                <a:cs typeface="Arial" charset="0"/>
              </a:defRPr>
            </a:lvl1pPr>
          </a:lstStyle>
          <a:p>
            <a:r>
              <a:rPr lang="en-US" dirty="0" err="1" smtClean="0"/>
              <a:t>Voorpagina</a:t>
            </a:r>
            <a:r>
              <a:rPr lang="en-US" dirty="0" smtClean="0"/>
              <a:t> met </a:t>
            </a:r>
            <a:r>
              <a:rPr lang="en-US" dirty="0" err="1" smtClean="0"/>
              <a:t>titel</a:t>
            </a:r>
            <a:r>
              <a:rPr lang="en-US" dirty="0" smtClean="0"/>
              <a:t> op 2 regels</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486775" y="0"/>
            <a:ext cx="3705225" cy="1905000"/>
          </a:xfrm>
          <a:prstGeom prst="rect">
            <a:avLst/>
          </a:prstGeom>
        </p:spPr>
      </p:pic>
    </p:spTree>
    <p:extLst>
      <p:ext uri="{BB962C8B-B14F-4D97-AF65-F5344CB8AC3E}">
        <p14:creationId xmlns:p14="http://schemas.microsoft.com/office/powerpoint/2010/main" val="7375416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9" name="Rectangle 8"/>
          <p:cNvSpPr/>
          <p:nvPr userDrawn="1"/>
        </p:nvSpPr>
        <p:spPr>
          <a:xfrm>
            <a:off x="8128000" y="4572000"/>
            <a:ext cx="2438400" cy="2286000"/>
          </a:xfrm>
          <a:prstGeom prst="rect">
            <a:avLst/>
          </a:prstGeom>
          <a:solidFill>
            <a:srgbClr val="C7E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a:spLocks noGrp="1"/>
          </p:cNvSpPr>
          <p:nvPr>
            <p:ph type="sldNum" sz="quarter" idx="12"/>
          </p:nvPr>
        </p:nvSpPr>
        <p:spPr>
          <a:xfrm>
            <a:off x="1067427" y="6356350"/>
            <a:ext cx="2743200" cy="365125"/>
          </a:xfrm>
          <a:prstGeom prst="rect">
            <a:avLst/>
          </a:prstGeom>
        </p:spPr>
        <p:txBody>
          <a:bodyPr/>
          <a:lstStyle>
            <a:lvl1pPr>
              <a:defRPr sz="1200" b="0" i="0">
                <a:latin typeface="Arial" charset="0"/>
                <a:ea typeface="Arial" charset="0"/>
                <a:cs typeface="Arial" charset="0"/>
              </a:defRPr>
            </a:lvl1pPr>
          </a:lstStyle>
          <a:p>
            <a:fld id="{955CC7E0-9768-474B-91F1-D2E19514504A}" type="slidenum">
              <a:rPr lang="en-US" b="1" smtClean="0">
                <a:solidFill>
                  <a:srgbClr val="0A62AF"/>
                </a:solidFill>
              </a:rPr>
              <a:pPr/>
              <a:t>‹nr.›</a:t>
            </a:fld>
            <a:r>
              <a:rPr lang="en-US" dirty="0" smtClean="0"/>
              <a:t> </a:t>
            </a:r>
            <a:r>
              <a:rPr lang="en-US" dirty="0" smtClean="0">
                <a:solidFill>
                  <a:srgbClr val="C7E9FD"/>
                </a:solidFill>
              </a:rPr>
              <a:t>| </a:t>
            </a:r>
            <a:r>
              <a:rPr lang="en-US" dirty="0" err="1" smtClean="0">
                <a:solidFill>
                  <a:srgbClr val="C7E9FD"/>
                </a:solidFill>
              </a:rPr>
              <a:t>Titel</a:t>
            </a:r>
            <a:r>
              <a:rPr lang="en-US" dirty="0" smtClean="0">
                <a:solidFill>
                  <a:srgbClr val="C7E9FD"/>
                </a:solidFill>
              </a:rPr>
              <a:t> </a:t>
            </a:r>
            <a:r>
              <a:rPr lang="en-US" dirty="0" err="1" smtClean="0">
                <a:solidFill>
                  <a:srgbClr val="C7E9FD"/>
                </a:solidFill>
              </a:rPr>
              <a:t>presentatie</a:t>
            </a:r>
            <a:endParaRPr lang="en-US" dirty="0">
              <a:solidFill>
                <a:srgbClr val="C7E9FD"/>
              </a:solidFill>
            </a:endParaRPr>
          </a:p>
        </p:txBody>
      </p:sp>
      <p:sp>
        <p:nvSpPr>
          <p:cNvPr id="19" name="Title 14"/>
          <p:cNvSpPr>
            <a:spLocks noGrp="1"/>
          </p:cNvSpPr>
          <p:nvPr>
            <p:ph type="title" hasCustomPrompt="1"/>
          </p:nvPr>
        </p:nvSpPr>
        <p:spPr>
          <a:xfrm>
            <a:off x="712320" y="663277"/>
            <a:ext cx="10515600" cy="821507"/>
          </a:xfrm>
          <a:prstGeom prst="rect">
            <a:avLst/>
          </a:prstGeom>
        </p:spPr>
        <p:txBody>
          <a:bodyPr/>
          <a:lstStyle>
            <a:lvl1pPr>
              <a:defRPr sz="3600" b="1" i="0">
                <a:solidFill>
                  <a:srgbClr val="0A62AF"/>
                </a:solidFill>
                <a:latin typeface="Arial" charset="0"/>
                <a:ea typeface="Arial" charset="0"/>
                <a:cs typeface="Arial" charset="0"/>
              </a:defRPr>
            </a:lvl1pPr>
          </a:lstStyle>
          <a:p>
            <a:r>
              <a:rPr lang="en-US" dirty="0" err="1" smtClean="0"/>
              <a:t>Ruimte</a:t>
            </a:r>
            <a:r>
              <a:rPr lang="en-US" dirty="0" smtClean="0"/>
              <a:t> </a:t>
            </a:r>
            <a:r>
              <a:rPr lang="en-US" dirty="0" err="1" smtClean="0"/>
              <a:t>voor</a:t>
            </a:r>
            <a:r>
              <a:rPr lang="en-US" dirty="0" smtClean="0"/>
              <a:t> </a:t>
            </a:r>
            <a:r>
              <a:rPr lang="en-US" dirty="0" err="1" smtClean="0"/>
              <a:t>een</a:t>
            </a:r>
            <a:r>
              <a:rPr lang="en-US" dirty="0" smtClean="0"/>
              <a:t> </a:t>
            </a:r>
            <a:r>
              <a:rPr lang="en-US" dirty="0" err="1" smtClean="0"/>
              <a:t>titel</a:t>
            </a:r>
            <a:endParaRPr lang="en-US" dirty="0"/>
          </a:p>
        </p:txBody>
      </p:sp>
      <p:sp>
        <p:nvSpPr>
          <p:cNvPr id="21" name="Content Placeholder 20"/>
          <p:cNvSpPr>
            <a:spLocks noGrp="1"/>
          </p:cNvSpPr>
          <p:nvPr>
            <p:ph sz="quarter" idx="13" hasCustomPrompt="1"/>
          </p:nvPr>
        </p:nvSpPr>
        <p:spPr>
          <a:xfrm>
            <a:off x="706438" y="1988841"/>
            <a:ext cx="8640762" cy="3312367"/>
          </a:xfrm>
          <a:prstGeom prst="rect">
            <a:avLst/>
          </a:prstGeom>
        </p:spPr>
        <p:txBody>
          <a:bodyPr/>
          <a:lstStyle>
            <a:lvl1pPr marL="0" indent="0">
              <a:lnSpc>
                <a:spcPct val="150000"/>
              </a:lnSpc>
              <a:buFont typeface="Arial" charset="0"/>
              <a:buNone/>
              <a:defRPr sz="2000" b="0" i="0">
                <a:solidFill>
                  <a:srgbClr val="0A62AF"/>
                </a:solidFill>
                <a:latin typeface="Arial" charset="0"/>
                <a:ea typeface="Arial" charset="0"/>
                <a:cs typeface="Arial" charset="0"/>
              </a:defRPr>
            </a:lvl1pPr>
            <a:lvl2pPr>
              <a:lnSpc>
                <a:spcPct val="150000"/>
              </a:lnSpc>
              <a:defRPr sz="2000" b="0" i="0">
                <a:solidFill>
                  <a:srgbClr val="0A62AF"/>
                </a:solidFill>
                <a:latin typeface="Arial" charset="0"/>
                <a:ea typeface="Arial" charset="0"/>
                <a:cs typeface="Arial" charset="0"/>
              </a:defRPr>
            </a:lvl2pPr>
            <a:lvl3pPr>
              <a:lnSpc>
                <a:spcPct val="150000"/>
              </a:lnSpc>
              <a:defRPr sz="2000" b="0" i="0">
                <a:solidFill>
                  <a:srgbClr val="0A62AF"/>
                </a:solidFill>
                <a:latin typeface="Arial" charset="0"/>
                <a:ea typeface="Arial" charset="0"/>
                <a:cs typeface="Arial" charset="0"/>
              </a:defRPr>
            </a:lvl3pPr>
            <a:lvl4pPr marL="1371600" indent="0">
              <a:lnSpc>
                <a:spcPct val="150000"/>
              </a:lnSpc>
              <a:buNone/>
              <a:defRPr sz="1600" b="0" i="0">
                <a:solidFill>
                  <a:srgbClr val="0A62AF"/>
                </a:solidFill>
                <a:latin typeface="Arial" charset="0"/>
                <a:ea typeface="Arial" charset="0"/>
                <a:cs typeface="Arial" charset="0"/>
              </a:defRPr>
            </a:lvl4pPr>
          </a:lstStyle>
          <a:p>
            <a:pPr lvl="0"/>
            <a:r>
              <a:rPr lang="en-US" dirty="0" err="1" smtClean="0"/>
              <a:t>Bodytekst</a:t>
            </a:r>
            <a:endParaRPr lang="en-US" dirty="0" smtClean="0"/>
          </a:p>
          <a:p>
            <a:pPr lvl="1"/>
            <a:r>
              <a:rPr lang="en-US" dirty="0" err="1" smtClean="0"/>
              <a:t>Bodytekst</a:t>
            </a:r>
            <a:r>
              <a:rPr lang="en-US" dirty="0" smtClean="0"/>
              <a:t> </a:t>
            </a:r>
            <a:r>
              <a:rPr lang="en-US" dirty="0" err="1" smtClean="0"/>
              <a:t>bullit</a:t>
            </a:r>
            <a:endParaRPr lang="en-US" dirty="0" smtClean="0"/>
          </a:p>
          <a:p>
            <a:pPr lvl="2"/>
            <a:r>
              <a:rPr lang="en-US" dirty="0" err="1" smtClean="0"/>
              <a:t>Opsomming</a:t>
            </a:r>
            <a:endParaRPr lang="en-US" dirty="0" smtClean="0"/>
          </a:p>
        </p:txBody>
      </p:sp>
      <p:sp>
        <p:nvSpPr>
          <p:cNvPr id="24" name="Content Placeholder 23"/>
          <p:cNvSpPr>
            <a:spLocks noGrp="1"/>
          </p:cNvSpPr>
          <p:nvPr>
            <p:ph sz="quarter" idx="14" hasCustomPrompt="1"/>
          </p:nvPr>
        </p:nvSpPr>
        <p:spPr>
          <a:xfrm>
            <a:off x="706439" y="5445223"/>
            <a:ext cx="5029522" cy="648147"/>
          </a:xfrm>
          <a:prstGeom prst="rect">
            <a:avLst/>
          </a:prstGeom>
        </p:spPr>
        <p:txBody>
          <a:bodyPr/>
          <a:lstStyle>
            <a:lvl1pPr marL="0" indent="0">
              <a:buNone/>
              <a:defRPr sz="1600" b="0" i="0">
                <a:solidFill>
                  <a:srgbClr val="0A62AF"/>
                </a:solidFill>
                <a:latin typeface="Arial" charset="0"/>
                <a:ea typeface="Arial" charset="0"/>
                <a:cs typeface="Arial" charset="0"/>
              </a:defRPr>
            </a:lvl1pPr>
          </a:lstStyle>
          <a:p>
            <a:pPr lvl="0"/>
            <a:r>
              <a:rPr lang="en-US" dirty="0" err="1" smtClean="0"/>
              <a:t>Bijschrift</a:t>
            </a:r>
            <a:endParaRPr lang="en-US" dirty="0"/>
          </a:p>
        </p:txBody>
      </p:sp>
    </p:spTree>
    <p:extLst>
      <p:ext uri="{BB962C8B-B14F-4D97-AF65-F5344CB8AC3E}">
        <p14:creationId xmlns:p14="http://schemas.microsoft.com/office/powerpoint/2010/main" val="5865145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tekst 2">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1067427" y="6356350"/>
            <a:ext cx="2743200" cy="365125"/>
          </a:xfrm>
          <a:prstGeom prst="rect">
            <a:avLst/>
          </a:prstGeom>
        </p:spPr>
        <p:txBody>
          <a:bodyPr/>
          <a:lstStyle>
            <a:lvl1pPr>
              <a:defRPr sz="1200" b="0" i="0">
                <a:latin typeface="Arial" charset="0"/>
                <a:ea typeface="Arial" charset="0"/>
                <a:cs typeface="Arial" charset="0"/>
              </a:defRPr>
            </a:lvl1pPr>
          </a:lstStyle>
          <a:p>
            <a:fld id="{955CC7E0-9768-474B-91F1-D2E19514504A}" type="slidenum">
              <a:rPr lang="en-US" b="1" smtClean="0">
                <a:solidFill>
                  <a:srgbClr val="0A62AF"/>
                </a:solidFill>
              </a:rPr>
              <a:pPr/>
              <a:t>‹nr.›</a:t>
            </a:fld>
            <a:r>
              <a:rPr lang="en-US" dirty="0" smtClean="0"/>
              <a:t> </a:t>
            </a:r>
            <a:r>
              <a:rPr lang="en-US" dirty="0" smtClean="0">
                <a:solidFill>
                  <a:srgbClr val="C7E9FD"/>
                </a:solidFill>
              </a:rPr>
              <a:t>| </a:t>
            </a:r>
            <a:r>
              <a:rPr lang="en-US" dirty="0" err="1" smtClean="0">
                <a:solidFill>
                  <a:srgbClr val="C7E9FD"/>
                </a:solidFill>
              </a:rPr>
              <a:t>Titel</a:t>
            </a:r>
            <a:r>
              <a:rPr lang="en-US" dirty="0" smtClean="0">
                <a:solidFill>
                  <a:srgbClr val="C7E9FD"/>
                </a:solidFill>
              </a:rPr>
              <a:t> </a:t>
            </a:r>
            <a:r>
              <a:rPr lang="en-US" dirty="0" err="1" smtClean="0">
                <a:solidFill>
                  <a:srgbClr val="C7E9FD"/>
                </a:solidFill>
              </a:rPr>
              <a:t>presentatie</a:t>
            </a:r>
            <a:endParaRPr lang="en-US" dirty="0">
              <a:solidFill>
                <a:srgbClr val="C7E9FD"/>
              </a:solidFill>
            </a:endParaRPr>
          </a:p>
        </p:txBody>
      </p:sp>
      <p:sp>
        <p:nvSpPr>
          <p:cNvPr id="8" name="Title 14"/>
          <p:cNvSpPr>
            <a:spLocks noGrp="1"/>
          </p:cNvSpPr>
          <p:nvPr>
            <p:ph type="title" hasCustomPrompt="1"/>
          </p:nvPr>
        </p:nvSpPr>
        <p:spPr>
          <a:xfrm>
            <a:off x="712320" y="663277"/>
            <a:ext cx="4951632" cy="821507"/>
          </a:xfrm>
          <a:prstGeom prst="rect">
            <a:avLst/>
          </a:prstGeom>
        </p:spPr>
        <p:txBody>
          <a:bodyPr/>
          <a:lstStyle>
            <a:lvl1pPr>
              <a:defRPr sz="3600" b="1" i="0">
                <a:solidFill>
                  <a:srgbClr val="0A62AF"/>
                </a:solidFill>
                <a:latin typeface="Arial" charset="0"/>
                <a:ea typeface="Arial" charset="0"/>
                <a:cs typeface="Arial" charset="0"/>
              </a:defRPr>
            </a:lvl1pPr>
          </a:lstStyle>
          <a:p>
            <a:r>
              <a:rPr lang="en-US" dirty="0" err="1" smtClean="0"/>
              <a:t>Ruimte</a:t>
            </a:r>
            <a:r>
              <a:rPr lang="en-US" dirty="0" smtClean="0"/>
              <a:t> </a:t>
            </a:r>
            <a:r>
              <a:rPr lang="en-US" dirty="0" err="1" smtClean="0"/>
              <a:t>voor</a:t>
            </a:r>
            <a:r>
              <a:rPr lang="en-US" dirty="0" smtClean="0"/>
              <a:t> </a:t>
            </a:r>
            <a:r>
              <a:rPr lang="en-US" dirty="0" err="1" smtClean="0"/>
              <a:t>een</a:t>
            </a:r>
            <a:r>
              <a:rPr lang="en-US" dirty="0" smtClean="0"/>
              <a:t> </a:t>
            </a:r>
            <a:r>
              <a:rPr lang="en-US" dirty="0" err="1" smtClean="0"/>
              <a:t>titel</a:t>
            </a:r>
            <a:r>
              <a:rPr lang="en-US" dirty="0" smtClean="0"/>
              <a:t> op twee regels</a:t>
            </a:r>
            <a:endParaRPr lang="en-US" dirty="0"/>
          </a:p>
        </p:txBody>
      </p:sp>
      <p:sp>
        <p:nvSpPr>
          <p:cNvPr id="4" name="Content Placeholder 3"/>
          <p:cNvSpPr>
            <a:spLocks noGrp="1"/>
          </p:cNvSpPr>
          <p:nvPr>
            <p:ph sz="quarter" idx="15" hasCustomPrompt="1"/>
          </p:nvPr>
        </p:nvSpPr>
        <p:spPr>
          <a:xfrm>
            <a:off x="712320" y="2029005"/>
            <a:ext cx="4879624" cy="391883"/>
          </a:xfrm>
          <a:prstGeom prst="rect">
            <a:avLst/>
          </a:prstGeom>
        </p:spPr>
        <p:txBody>
          <a:bodyPr/>
          <a:lstStyle>
            <a:lvl1pPr marL="0" indent="0">
              <a:buNone/>
              <a:defRPr sz="2000" b="1" i="0">
                <a:solidFill>
                  <a:srgbClr val="F29400"/>
                </a:solidFill>
                <a:latin typeface="Arial" charset="0"/>
                <a:ea typeface="Arial" charset="0"/>
                <a:cs typeface="Arial" charset="0"/>
              </a:defRPr>
            </a:lvl1pPr>
          </a:lstStyle>
          <a:p>
            <a:pPr lvl="0"/>
            <a:r>
              <a:rPr lang="en-US" dirty="0" err="1" smtClean="0"/>
              <a:t>Subtitel</a:t>
            </a:r>
            <a:endParaRPr lang="en-US" dirty="0"/>
          </a:p>
        </p:txBody>
      </p:sp>
      <p:sp>
        <p:nvSpPr>
          <p:cNvPr id="11" name="Content Placeholder 3"/>
          <p:cNvSpPr>
            <a:spLocks noGrp="1"/>
          </p:cNvSpPr>
          <p:nvPr>
            <p:ph sz="quarter" idx="16" hasCustomPrompt="1"/>
          </p:nvPr>
        </p:nvSpPr>
        <p:spPr>
          <a:xfrm>
            <a:off x="712320" y="2490666"/>
            <a:ext cx="7399904" cy="3602630"/>
          </a:xfrm>
          <a:prstGeom prst="rect">
            <a:avLst/>
          </a:prstGeom>
        </p:spPr>
        <p:txBody>
          <a:bodyPr/>
          <a:lstStyle>
            <a:lvl1pPr marL="0" indent="0">
              <a:lnSpc>
                <a:spcPct val="150000"/>
              </a:lnSpc>
              <a:buNone/>
              <a:defRPr sz="2000" b="0" i="0">
                <a:solidFill>
                  <a:srgbClr val="0A62AF"/>
                </a:solidFill>
                <a:latin typeface="Arial" charset="0"/>
                <a:ea typeface="Arial" charset="0"/>
                <a:cs typeface="Arial" charset="0"/>
              </a:defRPr>
            </a:lvl1pPr>
          </a:lstStyle>
          <a:p>
            <a:pPr lvl="0"/>
            <a:r>
              <a:rPr lang="en-US" dirty="0" err="1" smtClean="0"/>
              <a:t>Bodytekst</a:t>
            </a:r>
            <a:endParaRPr lang="en-US" dirty="0"/>
          </a:p>
        </p:txBody>
      </p:sp>
      <p:sp>
        <p:nvSpPr>
          <p:cNvPr id="9" name="Rectangle 8"/>
          <p:cNvSpPr/>
          <p:nvPr userDrawn="1"/>
        </p:nvSpPr>
        <p:spPr>
          <a:xfrm>
            <a:off x="6456040" y="0"/>
            <a:ext cx="2438400" cy="2286000"/>
          </a:xfrm>
          <a:prstGeom prst="rect">
            <a:avLst/>
          </a:prstGeom>
          <a:solidFill>
            <a:srgbClr val="C7E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243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i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p:cNvSpPr/>
          <p:nvPr userDrawn="1"/>
        </p:nvSpPr>
        <p:spPr>
          <a:xfrm>
            <a:off x="8130363" y="5330825"/>
            <a:ext cx="1621307" cy="1527175"/>
          </a:xfrm>
          <a:prstGeom prst="rect">
            <a:avLst/>
          </a:prstGeom>
          <a:solidFill>
            <a:srgbClr val="F294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lide Number Placeholder 5"/>
          <p:cNvSpPr>
            <a:spLocks noGrp="1"/>
          </p:cNvSpPr>
          <p:nvPr>
            <p:ph type="sldNum" sz="quarter" idx="12"/>
          </p:nvPr>
        </p:nvSpPr>
        <p:spPr>
          <a:xfrm>
            <a:off x="1067427" y="6356350"/>
            <a:ext cx="2743200" cy="365125"/>
          </a:xfrm>
          <a:prstGeom prst="rect">
            <a:avLst/>
          </a:prstGeom>
        </p:spPr>
        <p:txBody>
          <a:bodyPr/>
          <a:lstStyle>
            <a:lvl1pPr>
              <a:defRPr sz="1200" b="0" i="0">
                <a:solidFill>
                  <a:schemeClr val="bg1"/>
                </a:solidFill>
                <a:latin typeface="Arial" charset="0"/>
                <a:ea typeface="Arial" charset="0"/>
                <a:cs typeface="Arial" charset="0"/>
              </a:defRPr>
            </a:lvl1pPr>
          </a:lstStyle>
          <a:p>
            <a:fld id="{955CC7E0-9768-474B-91F1-D2E19514504A}" type="slidenum">
              <a:rPr lang="en-US" b="1" smtClean="0"/>
              <a:pPr/>
              <a:t>‹nr.›</a:t>
            </a:fld>
            <a:r>
              <a:rPr lang="en-US" dirty="0" smtClean="0"/>
              <a:t> | </a:t>
            </a:r>
            <a:r>
              <a:rPr lang="en-US" dirty="0" err="1" smtClean="0"/>
              <a:t>Titel</a:t>
            </a:r>
            <a:r>
              <a:rPr lang="en-US" dirty="0" smtClean="0"/>
              <a:t> </a:t>
            </a:r>
            <a:r>
              <a:rPr lang="en-US" dirty="0" err="1" smtClean="0"/>
              <a:t>presentatie</a:t>
            </a:r>
            <a:endParaRPr lang="en-US" dirty="0"/>
          </a:p>
        </p:txBody>
      </p:sp>
      <p:sp>
        <p:nvSpPr>
          <p:cNvPr id="21" name="Text Placeholder 20"/>
          <p:cNvSpPr>
            <a:spLocks noGrp="1"/>
          </p:cNvSpPr>
          <p:nvPr>
            <p:ph type="body" sz="quarter" idx="13" hasCustomPrompt="1"/>
          </p:nvPr>
        </p:nvSpPr>
        <p:spPr>
          <a:xfrm>
            <a:off x="815163" y="2642263"/>
            <a:ext cx="7315975" cy="2688562"/>
          </a:xfrm>
          <a:prstGeom prst="rect">
            <a:avLst/>
          </a:prstGeom>
          <a:solidFill>
            <a:schemeClr val="bg1"/>
          </a:solidFill>
        </p:spPr>
        <p:txBody>
          <a:bodyPr lIns="503998" tIns="360000" rIns="684000" bIns="288000"/>
          <a:lstStyle>
            <a:lvl1pPr marL="228600" marR="0" indent="-228600" algn="l" defTabSz="914400" rtl="0" eaLnBrk="1" fontAlgn="auto" latinLnBrk="0" hangingPunct="1">
              <a:lnSpc>
                <a:spcPct val="150000"/>
              </a:lnSpc>
              <a:spcBef>
                <a:spcPts val="1000"/>
              </a:spcBef>
              <a:spcAft>
                <a:spcPts val="0"/>
              </a:spcAft>
              <a:buClrTx/>
              <a:buSzTx/>
              <a:buFont typeface="Arial"/>
              <a:buChar char="•"/>
              <a:tabLst/>
              <a:defRPr sz="2400" b="1" i="0">
                <a:solidFill>
                  <a:srgbClr val="0A62AF"/>
                </a:solidFill>
                <a:latin typeface="Arial" charset="0"/>
                <a:ea typeface="Arial" charset="0"/>
                <a:cs typeface="Arial" charset="0"/>
              </a:defRPr>
            </a:lvl1pPr>
          </a:lstStyle>
          <a:p>
            <a:pPr lvl="0"/>
            <a:r>
              <a:rPr lang="en-US" dirty="0" err="1" smtClean="0"/>
              <a:t>Bullit</a:t>
            </a:r>
            <a:r>
              <a:rPr lang="en-US" dirty="0" smtClean="0"/>
              <a:t> </a:t>
            </a:r>
            <a:r>
              <a:rPr lang="en-US" dirty="0" err="1" smtClean="0"/>
              <a:t>groot</a:t>
            </a:r>
            <a:endParaRPr lang="en-US" dirty="0" smtClean="0"/>
          </a:p>
          <a:p>
            <a:pPr lvl="0"/>
            <a:r>
              <a:rPr lang="en-US" dirty="0" err="1" smtClean="0"/>
              <a:t>Bullit</a:t>
            </a:r>
            <a:r>
              <a:rPr lang="en-US" dirty="0" smtClean="0"/>
              <a:t> </a:t>
            </a:r>
            <a:r>
              <a:rPr lang="en-US" dirty="0" err="1" smtClean="0"/>
              <a:t>groot</a:t>
            </a:r>
            <a:endParaRPr lang="en-US" dirty="0" smtClean="0"/>
          </a:p>
          <a:p>
            <a:pPr lvl="0"/>
            <a:r>
              <a:rPr lang="en-US" dirty="0" err="1" smtClean="0"/>
              <a:t>Bullit</a:t>
            </a:r>
            <a:r>
              <a:rPr lang="en-US" dirty="0" smtClean="0"/>
              <a:t> </a:t>
            </a:r>
            <a:r>
              <a:rPr lang="en-US" dirty="0" err="1" smtClean="0"/>
              <a:t>groot</a:t>
            </a:r>
            <a:endParaRPr lang="en-US" dirty="0"/>
          </a:p>
        </p:txBody>
      </p:sp>
    </p:spTree>
    <p:extLst>
      <p:ext uri="{BB962C8B-B14F-4D97-AF65-F5344CB8AC3E}">
        <p14:creationId xmlns:p14="http://schemas.microsoft.com/office/powerpoint/2010/main" val="5993458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8" name="Rectangle 7"/>
          <p:cNvSpPr/>
          <p:nvPr userDrawn="1"/>
        </p:nvSpPr>
        <p:spPr>
          <a:xfrm>
            <a:off x="7321550" y="4440776"/>
            <a:ext cx="1616887" cy="1521502"/>
          </a:xfrm>
          <a:prstGeom prst="rect">
            <a:avLst/>
          </a:prstGeom>
          <a:solidFill>
            <a:srgbClr val="C7E9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12225" y="1844823"/>
            <a:ext cx="4079776" cy="3293825"/>
          </a:xfrm>
          <a:prstGeom prst="rect">
            <a:avLst/>
          </a:prstGeom>
        </p:spPr>
      </p:pic>
      <p:sp>
        <p:nvSpPr>
          <p:cNvPr id="18" name="Slide Number Placeholder 5"/>
          <p:cNvSpPr>
            <a:spLocks noGrp="1"/>
          </p:cNvSpPr>
          <p:nvPr>
            <p:ph type="sldNum" sz="quarter" idx="12"/>
          </p:nvPr>
        </p:nvSpPr>
        <p:spPr>
          <a:xfrm>
            <a:off x="1067427" y="6356350"/>
            <a:ext cx="2743200" cy="365125"/>
          </a:xfrm>
          <a:prstGeom prst="rect">
            <a:avLst/>
          </a:prstGeom>
        </p:spPr>
        <p:txBody>
          <a:bodyPr/>
          <a:lstStyle>
            <a:lvl1pPr>
              <a:defRPr sz="1200" b="0" i="0">
                <a:latin typeface="Arial" charset="0"/>
                <a:ea typeface="Arial" charset="0"/>
                <a:cs typeface="Arial" charset="0"/>
              </a:defRPr>
            </a:lvl1pPr>
          </a:lstStyle>
          <a:p>
            <a:fld id="{955CC7E0-9768-474B-91F1-D2E19514504A}" type="slidenum">
              <a:rPr lang="en-US" b="1" smtClean="0">
                <a:solidFill>
                  <a:srgbClr val="0A62AF"/>
                </a:solidFill>
              </a:rPr>
              <a:pPr/>
              <a:t>‹nr.›</a:t>
            </a:fld>
            <a:r>
              <a:rPr lang="en-US" dirty="0" smtClean="0"/>
              <a:t> </a:t>
            </a:r>
            <a:r>
              <a:rPr lang="en-US" dirty="0" smtClean="0">
                <a:solidFill>
                  <a:srgbClr val="C7E9FD"/>
                </a:solidFill>
              </a:rPr>
              <a:t>| </a:t>
            </a:r>
            <a:r>
              <a:rPr lang="en-US" dirty="0" err="1" smtClean="0">
                <a:solidFill>
                  <a:srgbClr val="C7E9FD"/>
                </a:solidFill>
              </a:rPr>
              <a:t>Titel</a:t>
            </a:r>
            <a:r>
              <a:rPr lang="en-US" dirty="0" smtClean="0">
                <a:solidFill>
                  <a:srgbClr val="C7E9FD"/>
                </a:solidFill>
              </a:rPr>
              <a:t> </a:t>
            </a:r>
            <a:r>
              <a:rPr lang="en-US" dirty="0" err="1" smtClean="0">
                <a:solidFill>
                  <a:srgbClr val="C7E9FD"/>
                </a:solidFill>
              </a:rPr>
              <a:t>presentatie</a:t>
            </a:r>
            <a:endParaRPr lang="en-US" dirty="0">
              <a:solidFill>
                <a:srgbClr val="C7E9FD"/>
              </a:solidFill>
            </a:endParaRPr>
          </a:p>
        </p:txBody>
      </p:sp>
      <p:sp>
        <p:nvSpPr>
          <p:cNvPr id="7" name="Text Placeholder 2"/>
          <p:cNvSpPr>
            <a:spLocks noGrp="1"/>
          </p:cNvSpPr>
          <p:nvPr>
            <p:ph type="body" sz="quarter" idx="15" hasCustomPrompt="1"/>
          </p:nvPr>
        </p:nvSpPr>
        <p:spPr>
          <a:xfrm>
            <a:off x="712320" y="1901131"/>
            <a:ext cx="6609230" cy="4192165"/>
          </a:xfrm>
          <a:prstGeom prst="rect">
            <a:avLst/>
          </a:prstGeom>
        </p:spPr>
        <p:txBody>
          <a:bodyPr/>
          <a:lstStyle>
            <a:lvl1pPr marL="0" indent="0">
              <a:lnSpc>
                <a:spcPct val="150000"/>
              </a:lnSpc>
              <a:buNone/>
              <a:defRPr sz="2000" b="0" i="0">
                <a:solidFill>
                  <a:srgbClr val="0A62AF"/>
                </a:solidFill>
                <a:latin typeface="Arial" charset="0"/>
                <a:ea typeface="Arial" charset="0"/>
                <a:cs typeface="Arial" charset="0"/>
              </a:defRPr>
            </a:lvl1pPr>
          </a:lstStyle>
          <a:p>
            <a:pPr lvl="0"/>
            <a:r>
              <a:rPr lang="en-US" dirty="0" err="1" smtClean="0"/>
              <a:t>Bodytekst</a:t>
            </a:r>
            <a:endParaRPr lang="en-US" dirty="0"/>
          </a:p>
        </p:txBody>
      </p:sp>
      <p:sp>
        <p:nvSpPr>
          <p:cNvPr id="9" name="Tijdelijke aanduiding voor tekst 2"/>
          <p:cNvSpPr>
            <a:spLocks noGrp="1"/>
          </p:cNvSpPr>
          <p:nvPr>
            <p:ph type="body" sz="quarter" idx="16" hasCustomPrompt="1"/>
          </p:nvPr>
        </p:nvSpPr>
        <p:spPr>
          <a:xfrm>
            <a:off x="695401" y="701338"/>
            <a:ext cx="7272808" cy="914400"/>
          </a:xfrm>
          <a:prstGeom prst="rect">
            <a:avLst/>
          </a:prstGeom>
        </p:spPr>
        <p:txBody>
          <a:bodyPr/>
          <a:lstStyle>
            <a:lvl1pPr marL="0" indent="0">
              <a:buNone/>
              <a:defRPr sz="5400" b="1" baseline="0">
                <a:solidFill>
                  <a:srgbClr val="0A62AF"/>
                </a:solidFill>
                <a:latin typeface="Arial" panose="020B0604020202020204" pitchFamily="34" charset="0"/>
                <a:cs typeface="Arial" panose="020B0604020202020204" pitchFamily="34" charset="0"/>
              </a:defRPr>
            </a:lvl1pPr>
          </a:lstStyle>
          <a:p>
            <a:pPr lvl="0"/>
            <a:r>
              <a:rPr lang="nl-NL" dirty="0" smtClean="0"/>
              <a:t>Titel</a:t>
            </a:r>
          </a:p>
        </p:txBody>
      </p:sp>
      <p:sp>
        <p:nvSpPr>
          <p:cNvPr id="10" name="Rectangle 9"/>
          <p:cNvSpPr/>
          <p:nvPr userDrawn="1"/>
        </p:nvSpPr>
        <p:spPr>
          <a:xfrm>
            <a:off x="8112224" y="4442114"/>
            <a:ext cx="826213" cy="696534"/>
          </a:xfrm>
          <a:prstGeom prst="rect">
            <a:avLst/>
          </a:prstGeom>
          <a:solidFill>
            <a:srgbClr val="C7E9F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640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inhoud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10" y="3810000"/>
            <a:ext cx="4565331" cy="3042838"/>
          </a:xfrm>
          <a:prstGeom prst="rect">
            <a:avLst/>
          </a:prstGeom>
        </p:spPr>
      </p:pic>
      <p:sp>
        <p:nvSpPr>
          <p:cNvPr id="12" name="Rectangle 11"/>
          <p:cNvSpPr/>
          <p:nvPr userDrawn="1"/>
        </p:nvSpPr>
        <p:spPr>
          <a:xfrm>
            <a:off x="-17410" y="3046412"/>
            <a:ext cx="777822" cy="1527175"/>
          </a:xfrm>
          <a:prstGeom prst="rect">
            <a:avLst/>
          </a:prstGeom>
          <a:solidFill>
            <a:srgbClr val="F294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p:cNvSpPr>
            <a:spLocks noGrp="1"/>
          </p:cNvSpPr>
          <p:nvPr>
            <p:ph type="sldNum" sz="quarter" idx="12"/>
          </p:nvPr>
        </p:nvSpPr>
        <p:spPr>
          <a:xfrm>
            <a:off x="1067427" y="6356350"/>
            <a:ext cx="2743200" cy="365125"/>
          </a:xfrm>
          <a:prstGeom prst="rect">
            <a:avLst/>
          </a:prstGeom>
        </p:spPr>
        <p:txBody>
          <a:bodyPr/>
          <a:lstStyle>
            <a:lvl1pPr>
              <a:defRPr sz="1200" b="0" i="0">
                <a:solidFill>
                  <a:schemeClr val="bg1"/>
                </a:solidFill>
                <a:latin typeface="Arial" charset="0"/>
                <a:ea typeface="Arial" charset="0"/>
                <a:cs typeface="Arial" charset="0"/>
              </a:defRPr>
            </a:lvl1pPr>
          </a:lstStyle>
          <a:p>
            <a:fld id="{955CC7E0-9768-474B-91F1-D2E19514504A}" type="slidenum">
              <a:rPr lang="en-US" b="1" smtClean="0"/>
              <a:pPr/>
              <a:t>‹nr.›</a:t>
            </a:fld>
            <a:r>
              <a:rPr lang="en-US" dirty="0" smtClean="0"/>
              <a:t> | </a:t>
            </a:r>
            <a:r>
              <a:rPr lang="en-US" dirty="0" err="1" smtClean="0"/>
              <a:t>Titel</a:t>
            </a:r>
            <a:r>
              <a:rPr lang="en-US" dirty="0" smtClean="0"/>
              <a:t> </a:t>
            </a:r>
            <a:r>
              <a:rPr lang="en-US" dirty="0" err="1" smtClean="0"/>
              <a:t>presentatie</a:t>
            </a:r>
            <a:endParaRPr lang="en-US" dirty="0"/>
          </a:p>
        </p:txBody>
      </p:sp>
      <p:sp>
        <p:nvSpPr>
          <p:cNvPr id="3" name="Text Placeholder 2"/>
          <p:cNvSpPr>
            <a:spLocks noGrp="1"/>
          </p:cNvSpPr>
          <p:nvPr>
            <p:ph type="body" sz="quarter" idx="15" hasCustomPrompt="1"/>
          </p:nvPr>
        </p:nvSpPr>
        <p:spPr>
          <a:xfrm>
            <a:off x="4767444" y="1901131"/>
            <a:ext cx="6609230" cy="4192165"/>
          </a:xfrm>
          <a:prstGeom prst="rect">
            <a:avLst/>
          </a:prstGeom>
        </p:spPr>
        <p:txBody>
          <a:bodyPr/>
          <a:lstStyle>
            <a:lvl1pPr marL="0" indent="0">
              <a:lnSpc>
                <a:spcPct val="150000"/>
              </a:lnSpc>
              <a:buNone/>
              <a:defRPr sz="2000" b="0" i="0">
                <a:solidFill>
                  <a:srgbClr val="0A62AF"/>
                </a:solidFill>
                <a:latin typeface="Arial" charset="0"/>
                <a:ea typeface="Arial" charset="0"/>
                <a:cs typeface="Arial" charset="0"/>
              </a:defRPr>
            </a:lvl1pPr>
          </a:lstStyle>
          <a:p>
            <a:pPr lvl="0"/>
            <a:r>
              <a:rPr lang="en-US" dirty="0" err="1" smtClean="0"/>
              <a:t>Bodytekst</a:t>
            </a:r>
            <a:endParaRPr lang="en-US" dirty="0"/>
          </a:p>
        </p:txBody>
      </p:sp>
      <p:sp>
        <p:nvSpPr>
          <p:cNvPr id="4" name="Tijdelijke aanduiding voor tekst 3"/>
          <p:cNvSpPr>
            <a:spLocks noGrp="1"/>
          </p:cNvSpPr>
          <p:nvPr>
            <p:ph type="body" sz="quarter" idx="16" hasCustomPrompt="1"/>
          </p:nvPr>
        </p:nvSpPr>
        <p:spPr>
          <a:xfrm>
            <a:off x="4763132" y="694407"/>
            <a:ext cx="6696471" cy="914400"/>
          </a:xfrm>
          <a:prstGeom prst="rect">
            <a:avLst/>
          </a:prstGeom>
        </p:spPr>
        <p:txBody>
          <a:bodyPr/>
          <a:lstStyle>
            <a:lvl1pPr marL="0" indent="0">
              <a:buNone/>
              <a:defRPr sz="5400" b="1">
                <a:solidFill>
                  <a:srgbClr val="0A62AF"/>
                </a:solidFill>
                <a:latin typeface="Arial" panose="020B0604020202020204" pitchFamily="34" charset="0"/>
                <a:cs typeface="Arial" panose="020B0604020202020204" pitchFamily="34" charset="0"/>
              </a:defRPr>
            </a:lvl1pPr>
          </a:lstStyle>
          <a:p>
            <a:pPr lvl="0"/>
            <a:r>
              <a:rPr lang="nl-NL" dirty="0" smtClean="0"/>
              <a:t>Titel</a:t>
            </a:r>
          </a:p>
        </p:txBody>
      </p:sp>
      <p:sp>
        <p:nvSpPr>
          <p:cNvPr id="7" name="Rectangle 6"/>
          <p:cNvSpPr/>
          <p:nvPr userDrawn="1"/>
        </p:nvSpPr>
        <p:spPr>
          <a:xfrm>
            <a:off x="-17410" y="3046411"/>
            <a:ext cx="777822" cy="763589"/>
          </a:xfrm>
          <a:prstGeom prst="rect">
            <a:avLst/>
          </a:prstGeom>
          <a:solidFill>
            <a:srgbClr val="F294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03479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ieuw hoofdstuk">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85C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079180"/>
            <a:ext cx="4495428" cy="2996952"/>
          </a:xfrm>
          <a:prstGeom prst="rect">
            <a:avLst/>
          </a:prstGeom>
        </p:spPr>
      </p:pic>
      <p:sp>
        <p:nvSpPr>
          <p:cNvPr id="2" name="Title 1"/>
          <p:cNvSpPr>
            <a:spLocks noGrp="1"/>
          </p:cNvSpPr>
          <p:nvPr>
            <p:ph type="title" hasCustomPrompt="1"/>
          </p:nvPr>
        </p:nvSpPr>
        <p:spPr>
          <a:xfrm>
            <a:off x="767408" y="1124744"/>
            <a:ext cx="6726133" cy="1325563"/>
          </a:xfrm>
          <a:prstGeom prst="rect">
            <a:avLst/>
          </a:prstGeom>
        </p:spPr>
        <p:txBody>
          <a:bodyPr/>
          <a:lstStyle>
            <a:lvl1pPr>
              <a:defRPr sz="5400" b="1" i="0">
                <a:solidFill>
                  <a:schemeClr val="bg1"/>
                </a:solidFill>
                <a:latin typeface="Arial" charset="0"/>
                <a:ea typeface="Arial" charset="0"/>
                <a:cs typeface="Arial" charset="0"/>
              </a:defRPr>
            </a:lvl1pPr>
          </a:lstStyle>
          <a:p>
            <a:r>
              <a:rPr lang="en-US" dirty="0" err="1" smtClean="0"/>
              <a:t>Titel</a:t>
            </a:r>
            <a:r>
              <a:rPr lang="en-US" dirty="0" smtClean="0"/>
              <a:t> </a:t>
            </a:r>
            <a:r>
              <a:rPr lang="en-US" dirty="0" err="1" smtClean="0"/>
              <a:t>voor</a:t>
            </a:r>
            <a:r>
              <a:rPr lang="en-US" dirty="0" smtClean="0"/>
              <a:t> </a:t>
            </a:r>
            <a:r>
              <a:rPr lang="en-US" dirty="0" err="1" smtClean="0"/>
              <a:t>een</a:t>
            </a:r>
            <a:r>
              <a:rPr lang="en-US" dirty="0" smtClean="0"/>
              <a:t> </a:t>
            </a:r>
            <a:r>
              <a:rPr lang="en-US" dirty="0" err="1" smtClean="0"/>
              <a:t>nieuw</a:t>
            </a:r>
            <a:r>
              <a:rPr lang="en-US" dirty="0" smtClean="0"/>
              <a:t> </a:t>
            </a:r>
            <a:r>
              <a:rPr lang="en-US" dirty="0" err="1" smtClean="0"/>
              <a:t>hoofdstuk</a:t>
            </a:r>
            <a:endParaRPr lang="en-US" dirty="0"/>
          </a:p>
        </p:txBody>
      </p:sp>
      <p:sp>
        <p:nvSpPr>
          <p:cNvPr id="11" name="Rectangle 10"/>
          <p:cNvSpPr/>
          <p:nvPr userDrawn="1"/>
        </p:nvSpPr>
        <p:spPr>
          <a:xfrm>
            <a:off x="3677563" y="5330825"/>
            <a:ext cx="1635729" cy="1527175"/>
          </a:xfrm>
          <a:prstGeom prst="rect">
            <a:avLst/>
          </a:prstGeom>
          <a:solidFill>
            <a:srgbClr val="0A62A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5348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67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2" r:id="rId5"/>
    <p:sldLayoutId id="2147483653" r:id="rId6"/>
    <p:sldLayoutId id="2147483656" r:id="rId7"/>
    <p:sldLayoutId id="2147483657" r:id="rId8"/>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51384" y="3861048"/>
            <a:ext cx="8568952" cy="1296987"/>
          </a:xfrm>
        </p:spPr>
        <p:txBody>
          <a:bodyPr/>
          <a:lstStyle/>
          <a:p>
            <a:r>
              <a:rPr lang="en-US" dirty="0" err="1" smtClean="0"/>
              <a:t>Methodiek</a:t>
            </a:r>
            <a:endParaRPr lang="en-US" dirty="0"/>
          </a:p>
        </p:txBody>
      </p:sp>
      <p:sp>
        <p:nvSpPr>
          <p:cNvPr id="3" name="Text Placeholder 2"/>
          <p:cNvSpPr>
            <a:spLocks noGrp="1"/>
          </p:cNvSpPr>
          <p:nvPr>
            <p:ph type="body" sz="quarter" idx="12"/>
          </p:nvPr>
        </p:nvSpPr>
        <p:spPr>
          <a:xfrm>
            <a:off x="551384" y="4941168"/>
            <a:ext cx="6726133" cy="1152128"/>
          </a:xfrm>
        </p:spPr>
        <p:txBody>
          <a:bodyPr/>
          <a:lstStyle/>
          <a:p>
            <a:r>
              <a:rPr lang="en-US" dirty="0" err="1" smtClean="0"/>
              <a:t>Observeren</a:t>
            </a:r>
            <a:endParaRPr lang="en-US" dirty="0"/>
          </a:p>
        </p:txBody>
      </p:sp>
    </p:spTree>
    <p:extLst>
      <p:ext uri="{BB962C8B-B14F-4D97-AF65-F5344CB8AC3E}">
        <p14:creationId xmlns:p14="http://schemas.microsoft.com/office/powerpoint/2010/main" val="1914225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372468" y="1490340"/>
            <a:ext cx="10996612" cy="1512888"/>
          </a:xfrm>
        </p:spPr>
        <p:txBody>
          <a:bodyPr/>
          <a:lstStyle/>
          <a:p>
            <a:r>
              <a:rPr lang="nl-NL" b="1" dirty="0"/>
              <a:t>Opzettelijk, bewust, doelgericht en systematisch </a:t>
            </a:r>
            <a:r>
              <a:rPr lang="nl-NL" b="1" dirty="0" smtClean="0"/>
              <a:t>waarnemen</a:t>
            </a:r>
            <a:endParaRPr lang="nl-NL" b="1" dirty="0"/>
          </a:p>
          <a:p>
            <a:endParaRPr lang="nl-NL" dirty="0"/>
          </a:p>
        </p:txBody>
      </p:sp>
      <p:sp>
        <p:nvSpPr>
          <p:cNvPr id="3" name="Titel 2"/>
          <p:cNvSpPr>
            <a:spLocks noGrp="1"/>
          </p:cNvSpPr>
          <p:nvPr>
            <p:ph type="title"/>
          </p:nvPr>
        </p:nvSpPr>
        <p:spPr>
          <a:xfrm>
            <a:off x="407368" y="548680"/>
            <a:ext cx="7447154" cy="1698104"/>
          </a:xfrm>
        </p:spPr>
        <p:txBody>
          <a:bodyPr/>
          <a:lstStyle/>
          <a:p>
            <a:r>
              <a:rPr lang="nl-NL" dirty="0" smtClean="0"/>
              <a:t>Planmatig observeren</a:t>
            </a:r>
            <a:endParaRPr lang="nl-NL" dirty="0"/>
          </a:p>
        </p:txBody>
      </p:sp>
      <p:sp>
        <p:nvSpPr>
          <p:cNvPr id="4" name="Tekstvak 3"/>
          <p:cNvSpPr txBox="1"/>
          <p:nvPr/>
        </p:nvSpPr>
        <p:spPr>
          <a:xfrm>
            <a:off x="695400" y="2246784"/>
            <a:ext cx="9217024" cy="2308324"/>
          </a:xfrm>
          <a:prstGeom prst="rect">
            <a:avLst/>
          </a:prstGeom>
          <a:noFill/>
        </p:spPr>
        <p:txBody>
          <a:bodyPr wrap="square" rtlCol="0">
            <a:spAutoFit/>
          </a:bodyPr>
          <a:lstStyle/>
          <a:p>
            <a:r>
              <a:rPr lang="nl-NL" dirty="0" smtClean="0"/>
              <a:t>- Organiseren/verzamelen </a:t>
            </a:r>
            <a:r>
              <a:rPr lang="nl-NL" dirty="0"/>
              <a:t>van informatie</a:t>
            </a:r>
          </a:p>
          <a:p>
            <a:r>
              <a:rPr lang="nl-NL" dirty="0" smtClean="0"/>
              <a:t>-Verkrijgen </a:t>
            </a:r>
            <a:r>
              <a:rPr lang="nl-NL" dirty="0"/>
              <a:t>van inzicht in gedrag</a:t>
            </a:r>
          </a:p>
          <a:p>
            <a:r>
              <a:rPr lang="nl-NL" dirty="0" smtClean="0"/>
              <a:t>-Preciseren </a:t>
            </a:r>
            <a:r>
              <a:rPr lang="nl-NL" dirty="0"/>
              <a:t>van de hulpvraag</a:t>
            </a:r>
          </a:p>
          <a:p>
            <a:r>
              <a:rPr lang="nl-NL" dirty="0" smtClean="0"/>
              <a:t>-Verantwoord </a:t>
            </a:r>
            <a:r>
              <a:rPr lang="nl-NL" dirty="0"/>
              <a:t>organiseren van zorg- hulp- of dienstverlening. </a:t>
            </a:r>
          </a:p>
          <a:p>
            <a:r>
              <a:rPr lang="nl-NL" dirty="0" smtClean="0"/>
              <a:t>-Het </a:t>
            </a:r>
            <a:r>
              <a:rPr lang="nl-NL" dirty="0"/>
              <a:t>verantwoorden van de eigen inzet en activiteiten. </a:t>
            </a:r>
          </a:p>
          <a:p>
            <a:r>
              <a:rPr lang="nl-NL" dirty="0" smtClean="0"/>
              <a:t>-Organiseren </a:t>
            </a:r>
            <a:r>
              <a:rPr lang="nl-NL" dirty="0"/>
              <a:t>en verantwoorden van zorgplannen, handelingsplannen.</a:t>
            </a:r>
          </a:p>
          <a:p>
            <a:r>
              <a:rPr lang="nl-NL" dirty="0" smtClean="0"/>
              <a:t>-Het </a:t>
            </a:r>
            <a:r>
              <a:rPr lang="nl-NL" dirty="0"/>
              <a:t>vooraf, tussentijds of definitief evalueren van activiteiten. </a:t>
            </a:r>
          </a:p>
          <a:p>
            <a:endParaRPr lang="nl-NL" dirty="0"/>
          </a:p>
        </p:txBody>
      </p:sp>
    </p:spTree>
    <p:extLst>
      <p:ext uri="{BB962C8B-B14F-4D97-AF65-F5344CB8AC3E}">
        <p14:creationId xmlns:p14="http://schemas.microsoft.com/office/powerpoint/2010/main" val="421651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51384" y="692696"/>
            <a:ext cx="7447154" cy="1698104"/>
          </a:xfrm>
        </p:spPr>
        <p:txBody>
          <a:bodyPr/>
          <a:lstStyle/>
          <a:p>
            <a:r>
              <a:rPr lang="nl-NL" dirty="0" smtClean="0"/>
              <a:t>Methoden</a:t>
            </a:r>
            <a:endParaRPr lang="nl-NL" dirty="0"/>
          </a:p>
        </p:txBody>
      </p:sp>
      <p:sp>
        <p:nvSpPr>
          <p:cNvPr id="4" name="Tijdelijke aanduiding voor inhoud 2"/>
          <p:cNvSpPr txBox="1">
            <a:spLocks/>
          </p:cNvSpPr>
          <p:nvPr/>
        </p:nvSpPr>
        <p:spPr>
          <a:xfrm>
            <a:off x="263848" y="1601416"/>
            <a:ext cx="8435280" cy="525658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l-NL" b="1" u="sng" smtClean="0"/>
              <a:t>Vrije beschrijvende observatie</a:t>
            </a:r>
          </a:p>
          <a:p>
            <a:r>
              <a:rPr lang="nl-NL" smtClean="0"/>
              <a:t>Continue</a:t>
            </a:r>
          </a:p>
          <a:p>
            <a:pPr marL="0" indent="0">
              <a:buFont typeface="Arial"/>
              <a:buNone/>
            </a:pPr>
            <a:r>
              <a:rPr lang="nl-NL" smtClean="0"/>
              <a:t>Ongestructureerde observatie, cliënt  staat centraal, als voorbereiding op een gestructureerde observatie. </a:t>
            </a:r>
          </a:p>
          <a:p>
            <a:pPr marL="0" indent="0">
              <a:buFont typeface="Arial"/>
              <a:buNone/>
            </a:pPr>
            <a:endParaRPr lang="nl-NL" smtClean="0"/>
          </a:p>
          <a:p>
            <a:pPr marL="0" indent="0">
              <a:buFont typeface="Arial"/>
              <a:buNone/>
            </a:pPr>
            <a:r>
              <a:rPr lang="nl-NL" b="1" u="sng" smtClean="0"/>
              <a:t>Gestructureerde beschrijvende observatie</a:t>
            </a:r>
          </a:p>
          <a:p>
            <a:r>
              <a:rPr lang="nl-NL" smtClean="0"/>
              <a:t>Interval </a:t>
            </a:r>
          </a:p>
          <a:p>
            <a:pPr marL="0" indent="0">
              <a:buFont typeface="Arial"/>
              <a:buNone/>
            </a:pPr>
            <a:r>
              <a:rPr lang="nl-NL" smtClean="0"/>
              <a:t>Gestructureerde observatie, cliënt staat centraal, zelfde observatieplan op verschillende momenten. </a:t>
            </a:r>
          </a:p>
          <a:p>
            <a:pPr marL="0" indent="0">
              <a:buFont typeface="Arial"/>
              <a:buNone/>
            </a:pPr>
            <a:endParaRPr lang="nl-NL" smtClean="0"/>
          </a:p>
          <a:p>
            <a:r>
              <a:rPr lang="nl-NL" smtClean="0"/>
              <a:t>Contextueel </a:t>
            </a:r>
          </a:p>
          <a:p>
            <a:pPr marL="0" indent="0">
              <a:buFont typeface="Arial"/>
              <a:buNone/>
            </a:pPr>
            <a:r>
              <a:rPr lang="nl-NL" smtClean="0"/>
              <a:t>Gestructureerde observatie, omgeving staat centraal, zelfde observatieplan op verschillende momenten. </a:t>
            </a:r>
            <a:endParaRPr lang="nl-NL" dirty="0"/>
          </a:p>
        </p:txBody>
      </p:sp>
    </p:spTree>
    <p:extLst>
      <p:ext uri="{BB962C8B-B14F-4D97-AF65-F5344CB8AC3E}">
        <p14:creationId xmlns:p14="http://schemas.microsoft.com/office/powerpoint/2010/main" val="610672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63352" y="476672"/>
            <a:ext cx="7447154" cy="1698104"/>
          </a:xfrm>
        </p:spPr>
        <p:txBody>
          <a:bodyPr/>
          <a:lstStyle/>
          <a:p>
            <a:r>
              <a:rPr lang="nl-NL" dirty="0" smtClean="0"/>
              <a:t>Technieken</a:t>
            </a:r>
            <a:endParaRPr lang="nl-NL" dirty="0"/>
          </a:p>
        </p:txBody>
      </p:sp>
      <p:sp>
        <p:nvSpPr>
          <p:cNvPr id="4" name="Tijdelijke aanduiding voor inhoud 2"/>
          <p:cNvSpPr txBox="1">
            <a:spLocks/>
          </p:cNvSpPr>
          <p:nvPr/>
        </p:nvSpPr>
        <p:spPr>
          <a:xfrm>
            <a:off x="457200" y="16002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mtClean="0"/>
              <a:t>Participerend observeren</a:t>
            </a:r>
          </a:p>
          <a:p>
            <a:pPr lvl="1"/>
            <a:r>
              <a:rPr lang="nl-NL" smtClean="0"/>
              <a:t>Volledig participerend</a:t>
            </a:r>
          </a:p>
          <a:p>
            <a:pPr lvl="1"/>
            <a:r>
              <a:rPr lang="nl-NL" smtClean="0"/>
              <a:t>Half-participerend</a:t>
            </a:r>
          </a:p>
          <a:p>
            <a:pPr lvl="1"/>
            <a:r>
              <a:rPr lang="nl-NL" smtClean="0"/>
              <a:t>Niet-participerend</a:t>
            </a:r>
          </a:p>
          <a:p>
            <a:endParaRPr lang="nl-NL" smtClean="0"/>
          </a:p>
          <a:p>
            <a:r>
              <a:rPr lang="nl-NL" smtClean="0"/>
              <a:t>Event-sampling</a:t>
            </a:r>
          </a:p>
          <a:p>
            <a:r>
              <a:rPr lang="nl-NL" smtClean="0"/>
              <a:t>Time-sampling</a:t>
            </a:r>
          </a:p>
          <a:p>
            <a:endParaRPr lang="nl-NL" smtClean="0"/>
          </a:p>
          <a:p>
            <a:endParaRPr lang="nl-NL" dirty="0"/>
          </a:p>
        </p:txBody>
      </p:sp>
    </p:spTree>
    <p:extLst>
      <p:ext uri="{BB962C8B-B14F-4D97-AF65-F5344CB8AC3E}">
        <p14:creationId xmlns:p14="http://schemas.microsoft.com/office/powerpoint/2010/main" val="208305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07368" y="548680"/>
            <a:ext cx="7447154" cy="1698104"/>
          </a:xfrm>
        </p:spPr>
        <p:txBody>
          <a:bodyPr/>
          <a:lstStyle/>
          <a:p>
            <a:r>
              <a:rPr lang="nl-NL" dirty="0" smtClean="0"/>
              <a:t>Hulpmiddelen</a:t>
            </a:r>
            <a:endParaRPr lang="nl-NL" dirty="0"/>
          </a:p>
        </p:txBody>
      </p:sp>
      <p:sp>
        <p:nvSpPr>
          <p:cNvPr id="4" name="Tijdelijke aanduiding voor inhoud 2"/>
          <p:cNvSpPr txBox="1">
            <a:spLocks/>
          </p:cNvSpPr>
          <p:nvPr/>
        </p:nvSpPr>
        <p:spPr>
          <a:xfrm>
            <a:off x="251520" y="1484784"/>
            <a:ext cx="8640960" cy="50405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mtClean="0"/>
              <a:t>Zintuigen</a:t>
            </a:r>
          </a:p>
          <a:p>
            <a:r>
              <a:rPr lang="nl-NL" smtClean="0"/>
              <a:t>Protocollen</a:t>
            </a:r>
          </a:p>
          <a:p>
            <a:r>
              <a:rPr lang="nl-NL" smtClean="0"/>
              <a:t>Formulieren</a:t>
            </a:r>
          </a:p>
          <a:p>
            <a:r>
              <a:rPr lang="nl-NL" smtClean="0"/>
              <a:t>Scorelijsten/ puntenschaal </a:t>
            </a:r>
          </a:p>
          <a:p>
            <a:r>
              <a:rPr lang="nl-NL" smtClean="0"/>
              <a:t>Testen </a:t>
            </a:r>
          </a:p>
          <a:p>
            <a:r>
              <a:rPr lang="nl-NL" smtClean="0"/>
              <a:t>Ja/nee schaal</a:t>
            </a:r>
          </a:p>
          <a:p>
            <a:r>
              <a:rPr lang="nl-NL" smtClean="0"/>
              <a:t>Spelmaterialen</a:t>
            </a:r>
          </a:p>
          <a:p>
            <a:r>
              <a:rPr lang="nl-NL" smtClean="0"/>
              <a:t>Audio &amp; video</a:t>
            </a:r>
          </a:p>
          <a:p>
            <a:r>
              <a:rPr lang="nl-NL" smtClean="0"/>
              <a:t>Speciaal ingerichte ruimte</a:t>
            </a:r>
          </a:p>
          <a:p>
            <a:r>
              <a:rPr lang="nl-NL" smtClean="0"/>
              <a:t>Profielschets</a:t>
            </a:r>
          </a:p>
          <a:p>
            <a:endParaRPr lang="nl-NL" dirty="0"/>
          </a:p>
        </p:txBody>
      </p:sp>
    </p:spTree>
    <p:extLst>
      <p:ext uri="{BB962C8B-B14F-4D97-AF65-F5344CB8AC3E}">
        <p14:creationId xmlns:p14="http://schemas.microsoft.com/office/powerpoint/2010/main" val="271023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63352" y="548680"/>
            <a:ext cx="7447154" cy="1698104"/>
          </a:xfrm>
        </p:spPr>
        <p:txBody>
          <a:bodyPr/>
          <a:lstStyle/>
          <a:p>
            <a:r>
              <a:rPr lang="nl-NL" dirty="0" smtClean="0"/>
              <a:t>Observatieplan</a:t>
            </a:r>
            <a:endParaRPr lang="nl-NL" dirty="0"/>
          </a:p>
        </p:txBody>
      </p:sp>
      <p:sp>
        <p:nvSpPr>
          <p:cNvPr id="4" name="Tijdelijke aanduiding voor inhoud 2"/>
          <p:cNvSpPr txBox="1">
            <a:spLocks/>
          </p:cNvSpPr>
          <p:nvPr/>
        </p:nvSpPr>
        <p:spPr>
          <a:xfrm>
            <a:off x="230312" y="1397732"/>
            <a:ext cx="8928992" cy="554461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b="1" u="sng" smtClean="0"/>
              <a:t>Wie</a:t>
            </a:r>
            <a:r>
              <a:rPr lang="nl-NL" smtClean="0"/>
              <a:t>, </a:t>
            </a:r>
          </a:p>
          <a:p>
            <a:r>
              <a:rPr lang="nl-NL" b="1" u="sng" smtClean="0"/>
              <a:t>Situatie</a:t>
            </a:r>
            <a:r>
              <a:rPr lang="nl-NL" smtClean="0"/>
              <a:t>, </a:t>
            </a:r>
          </a:p>
          <a:p>
            <a:r>
              <a:rPr lang="nl-NL" b="1" u="sng" smtClean="0"/>
              <a:t>Wanneer</a:t>
            </a:r>
            <a:r>
              <a:rPr lang="nl-NL" smtClean="0"/>
              <a:t>, </a:t>
            </a:r>
          </a:p>
          <a:p>
            <a:r>
              <a:rPr lang="nl-NL" b="1" u="sng" smtClean="0"/>
              <a:t>Doel</a:t>
            </a:r>
            <a:r>
              <a:rPr lang="nl-NL" smtClean="0"/>
              <a:t>, </a:t>
            </a:r>
          </a:p>
          <a:p>
            <a:r>
              <a:rPr lang="nl-NL" b="1" u="sng" smtClean="0"/>
              <a:t>Observatievragen</a:t>
            </a:r>
            <a:r>
              <a:rPr lang="nl-NL" smtClean="0"/>
              <a:t>, </a:t>
            </a:r>
          </a:p>
          <a:p>
            <a:r>
              <a:rPr lang="nl-NL" b="1" u="sng" smtClean="0"/>
              <a:t>Methoden</a:t>
            </a:r>
            <a:r>
              <a:rPr lang="nl-NL" smtClean="0"/>
              <a:t>, </a:t>
            </a:r>
          </a:p>
          <a:p>
            <a:r>
              <a:rPr lang="nl-NL" b="1" u="sng" smtClean="0"/>
              <a:t>Techniek</a:t>
            </a:r>
            <a:r>
              <a:rPr lang="nl-NL" smtClean="0"/>
              <a:t>, </a:t>
            </a:r>
          </a:p>
          <a:p>
            <a:r>
              <a:rPr lang="nl-NL" b="1" u="sng" smtClean="0"/>
              <a:t>Hulpmiddelen</a:t>
            </a:r>
            <a:r>
              <a:rPr lang="nl-NL" smtClean="0"/>
              <a:t>, </a:t>
            </a:r>
          </a:p>
          <a:p>
            <a:r>
              <a:rPr lang="nl-NL" b="1" u="sng" smtClean="0"/>
              <a:t>Terugkoppelen</a:t>
            </a:r>
            <a:r>
              <a:rPr lang="nl-NL" smtClean="0"/>
              <a:t>, </a:t>
            </a:r>
            <a:endParaRPr lang="nl-NL" dirty="0"/>
          </a:p>
        </p:txBody>
      </p:sp>
    </p:spTree>
    <p:extLst>
      <p:ext uri="{BB962C8B-B14F-4D97-AF65-F5344CB8AC3E}">
        <p14:creationId xmlns:p14="http://schemas.microsoft.com/office/powerpoint/2010/main" val="218299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9376" y="620688"/>
            <a:ext cx="7447154" cy="1698104"/>
          </a:xfrm>
        </p:spPr>
        <p:txBody>
          <a:bodyPr/>
          <a:lstStyle/>
          <a:p>
            <a:r>
              <a:rPr lang="nl-NL" dirty="0" smtClean="0"/>
              <a:t>Observatieplan</a:t>
            </a:r>
            <a:endParaRPr lang="nl-NL" dirty="0"/>
          </a:p>
        </p:txBody>
      </p:sp>
      <p:sp>
        <p:nvSpPr>
          <p:cNvPr id="4" name="Tijdelijke aanduiding voor inhoud 2"/>
          <p:cNvSpPr txBox="1">
            <a:spLocks/>
          </p:cNvSpPr>
          <p:nvPr/>
        </p:nvSpPr>
        <p:spPr>
          <a:xfrm>
            <a:off x="107504" y="2132856"/>
            <a:ext cx="11173072" cy="453650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l-NL" b="1" u="sng" smtClean="0"/>
              <a:t>Wie</a:t>
            </a:r>
            <a:r>
              <a:rPr lang="nl-NL" smtClean="0"/>
              <a:t>, wie ga je observeren, welke andere personen zijn hierbij aanwezig/betrokken? </a:t>
            </a:r>
          </a:p>
          <a:p>
            <a:pPr marL="0" indent="0">
              <a:buFont typeface="Arial"/>
              <a:buNone/>
            </a:pPr>
            <a:r>
              <a:rPr lang="nl-NL" b="1" u="sng" smtClean="0"/>
              <a:t>Situatie</a:t>
            </a:r>
            <a:r>
              <a:rPr lang="nl-NL" smtClean="0"/>
              <a:t>,  in welke situatie/context ga je observeren? </a:t>
            </a:r>
          </a:p>
          <a:p>
            <a:pPr marL="0" indent="0">
              <a:buFont typeface="Arial"/>
              <a:buNone/>
            </a:pPr>
            <a:r>
              <a:rPr lang="nl-NL" b="1" u="sng" smtClean="0"/>
              <a:t>Wanneer</a:t>
            </a:r>
            <a:r>
              <a:rPr lang="nl-NL" smtClean="0"/>
              <a:t>, op welke dag/datum en tijdstip ga je observeren</a:t>
            </a:r>
          </a:p>
          <a:p>
            <a:pPr marL="0" indent="0">
              <a:buFont typeface="Arial"/>
              <a:buNone/>
            </a:pPr>
            <a:r>
              <a:rPr lang="nl-NL" b="1" u="sng" smtClean="0"/>
              <a:t>Doel</a:t>
            </a:r>
            <a:r>
              <a:rPr lang="nl-NL" smtClean="0"/>
              <a:t>, wat wil je bereiken met de observatie? </a:t>
            </a:r>
          </a:p>
          <a:p>
            <a:pPr marL="0" indent="0">
              <a:buFont typeface="Arial"/>
              <a:buNone/>
            </a:pPr>
            <a:r>
              <a:rPr lang="nl-NL" b="1" u="sng" smtClean="0"/>
              <a:t>Observatievragen</a:t>
            </a:r>
            <a:r>
              <a:rPr lang="nl-NL" smtClean="0"/>
              <a:t>, op welke vragen wil je aan na de observatie een antwoord? </a:t>
            </a:r>
          </a:p>
          <a:p>
            <a:pPr marL="0" indent="0">
              <a:buFont typeface="Arial"/>
              <a:buNone/>
            </a:pPr>
            <a:r>
              <a:rPr lang="nl-NL" b="1" u="sng" smtClean="0"/>
              <a:t>Methoden</a:t>
            </a:r>
            <a:r>
              <a:rPr lang="nl-NL" smtClean="0"/>
              <a:t>, welke methodiek ga je inzetten? </a:t>
            </a:r>
          </a:p>
          <a:p>
            <a:pPr marL="0" indent="0">
              <a:buFont typeface="Arial"/>
              <a:buNone/>
            </a:pPr>
            <a:r>
              <a:rPr lang="nl-NL" b="1" u="sng" smtClean="0"/>
              <a:t>Techniek</a:t>
            </a:r>
            <a:r>
              <a:rPr lang="nl-NL" smtClean="0"/>
              <a:t>, welke techniek ga je inzetten?  </a:t>
            </a:r>
          </a:p>
          <a:p>
            <a:pPr marL="0" indent="0">
              <a:buFont typeface="Arial"/>
              <a:buNone/>
            </a:pPr>
            <a:r>
              <a:rPr lang="nl-NL" b="1" u="sng" smtClean="0"/>
              <a:t>Hulpmiddelen</a:t>
            </a:r>
            <a:r>
              <a:rPr lang="nl-NL" smtClean="0"/>
              <a:t>, welke hulpmiddelen ga je inzetten?  </a:t>
            </a:r>
          </a:p>
          <a:p>
            <a:pPr marL="0" indent="0">
              <a:buFont typeface="Arial"/>
              <a:buNone/>
            </a:pPr>
            <a:r>
              <a:rPr lang="nl-NL" b="1" u="sng" smtClean="0"/>
              <a:t>Terugkoppelen</a:t>
            </a:r>
            <a:r>
              <a:rPr lang="nl-NL" smtClean="0"/>
              <a:t>, aan wie ga je je bevinden terugkoppelen?  </a:t>
            </a:r>
          </a:p>
          <a:p>
            <a:pPr marL="0" indent="0">
              <a:buFont typeface="Arial"/>
              <a:buNone/>
            </a:pPr>
            <a:endParaRPr lang="nl-NL" dirty="0"/>
          </a:p>
        </p:txBody>
      </p:sp>
    </p:spTree>
    <p:extLst>
      <p:ext uri="{BB962C8B-B14F-4D97-AF65-F5344CB8AC3E}">
        <p14:creationId xmlns:p14="http://schemas.microsoft.com/office/powerpoint/2010/main" val="2260602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98046" y="1628800"/>
            <a:ext cx="10996612" cy="1512888"/>
          </a:xfrm>
        </p:spPr>
        <p:txBody>
          <a:bodyPr/>
          <a:lstStyle/>
          <a:p>
            <a:r>
              <a:rPr lang="nl-NL" dirty="0" smtClean="0"/>
              <a:t>Wat is een observatie?</a:t>
            </a:r>
          </a:p>
        </p:txBody>
      </p:sp>
      <p:sp>
        <p:nvSpPr>
          <p:cNvPr id="3" name="Titel 2"/>
          <p:cNvSpPr>
            <a:spLocks noGrp="1"/>
          </p:cNvSpPr>
          <p:nvPr>
            <p:ph type="title"/>
          </p:nvPr>
        </p:nvSpPr>
        <p:spPr>
          <a:xfrm>
            <a:off x="623392" y="404664"/>
            <a:ext cx="7447154" cy="1080120"/>
          </a:xfrm>
        </p:spPr>
        <p:txBody>
          <a:bodyPr/>
          <a:lstStyle/>
          <a:p>
            <a:r>
              <a:rPr lang="nl-NL" dirty="0" smtClean="0"/>
              <a:t>Observeren</a:t>
            </a:r>
            <a:endParaRPr lang="nl-NL" dirty="0"/>
          </a:p>
        </p:txBody>
      </p:sp>
      <p:sp>
        <p:nvSpPr>
          <p:cNvPr id="4" name="Tekstvak 3"/>
          <p:cNvSpPr txBox="1"/>
          <p:nvPr/>
        </p:nvSpPr>
        <p:spPr>
          <a:xfrm>
            <a:off x="767408" y="2564904"/>
            <a:ext cx="8928992" cy="1477328"/>
          </a:xfrm>
          <a:prstGeom prst="rect">
            <a:avLst/>
          </a:prstGeom>
          <a:noFill/>
        </p:spPr>
        <p:txBody>
          <a:bodyPr wrap="square" rtlCol="0">
            <a:spAutoFit/>
          </a:bodyPr>
          <a:lstStyle/>
          <a:p>
            <a:r>
              <a:rPr lang="nl-NL" dirty="0" smtClean="0"/>
              <a:t>Observeren is een doelgerichte en systematische waarneming van gedragingen en uitingen van één of meerdere personen of van een gebeurtenis met de bedoeling de waarneming te beschrijven en samen te vatten</a:t>
            </a:r>
          </a:p>
          <a:p>
            <a:endParaRPr lang="nl-NL" dirty="0"/>
          </a:p>
          <a:p>
            <a:r>
              <a:rPr lang="nl-NL" dirty="0" err="1" smtClean="0"/>
              <a:t>ThiemeMeulenhoff</a:t>
            </a:r>
            <a:r>
              <a:rPr lang="nl-NL" dirty="0" smtClean="0"/>
              <a:t>(2016), </a:t>
            </a:r>
            <a:r>
              <a:rPr lang="nl-NL" i="1" dirty="0" smtClean="0"/>
              <a:t>Methodiek MZ, </a:t>
            </a:r>
            <a:r>
              <a:rPr lang="nl-NL" dirty="0" smtClean="0"/>
              <a:t>Pag. 134.</a:t>
            </a:r>
            <a:endParaRPr lang="nl-NL" dirty="0"/>
          </a:p>
        </p:txBody>
      </p:sp>
    </p:spTree>
    <p:extLst>
      <p:ext uri="{BB962C8B-B14F-4D97-AF65-F5344CB8AC3E}">
        <p14:creationId xmlns:p14="http://schemas.microsoft.com/office/powerpoint/2010/main" val="387560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551384" y="1556792"/>
            <a:ext cx="10996612" cy="1512888"/>
          </a:xfrm>
        </p:spPr>
        <p:txBody>
          <a:bodyPr/>
          <a:lstStyle/>
          <a:p>
            <a:r>
              <a:rPr lang="nl-NL" dirty="0" smtClean="0"/>
              <a:t>Kijken naar gedrag</a:t>
            </a:r>
            <a:endParaRPr lang="nl-NL" dirty="0"/>
          </a:p>
        </p:txBody>
      </p:sp>
      <p:sp>
        <p:nvSpPr>
          <p:cNvPr id="3" name="Titel 2"/>
          <p:cNvSpPr>
            <a:spLocks noGrp="1"/>
          </p:cNvSpPr>
          <p:nvPr>
            <p:ph type="title"/>
          </p:nvPr>
        </p:nvSpPr>
        <p:spPr>
          <a:xfrm>
            <a:off x="551384" y="404664"/>
            <a:ext cx="7447154" cy="1698104"/>
          </a:xfrm>
        </p:spPr>
        <p:txBody>
          <a:bodyPr/>
          <a:lstStyle/>
          <a:p>
            <a:r>
              <a:rPr lang="nl-NL" dirty="0" smtClean="0"/>
              <a:t>Observatie</a:t>
            </a:r>
            <a:endParaRPr lang="nl-NL" dirty="0"/>
          </a:p>
        </p:txBody>
      </p:sp>
      <p:sp>
        <p:nvSpPr>
          <p:cNvPr id="5" name="Tijdelijke aanduiding voor inhoud 2"/>
          <p:cNvSpPr txBox="1">
            <a:spLocks/>
          </p:cNvSpPr>
          <p:nvPr/>
        </p:nvSpPr>
        <p:spPr>
          <a:xfrm>
            <a:off x="457200" y="2102768"/>
            <a:ext cx="8229600" cy="4023395"/>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457200">
              <a:buFont typeface="Arial"/>
              <a:buAutoNum type="arabicPeriod"/>
            </a:pPr>
            <a:r>
              <a:rPr lang="nl-NL" smtClean="0"/>
              <a:t>Wat is de stimulus en de respons? Geef een eigen voorbeeld.</a:t>
            </a:r>
          </a:p>
          <a:p>
            <a:pPr marL="571500" indent="-457200">
              <a:buFont typeface="Arial"/>
              <a:buAutoNum type="arabicPeriod"/>
            </a:pPr>
            <a:r>
              <a:rPr lang="nl-NL" smtClean="0"/>
              <a:t>Wat maakt dat iemand gedrag vaker of juist minder vaak vertoont? Leg dit uit aan de hand van de begrippen stimulus en respons.</a:t>
            </a:r>
          </a:p>
          <a:p>
            <a:pPr marL="571500" indent="-457200">
              <a:buFont typeface="Arial"/>
              <a:buAutoNum type="arabicPeriod"/>
            </a:pPr>
            <a:r>
              <a:rPr lang="nl-NL" smtClean="0"/>
              <a:t>Neem een cliënt en een bepaalde situatie in gedachten . Welke factoren beïnvloeden zijn gedrag in deze situatie? </a:t>
            </a:r>
          </a:p>
          <a:p>
            <a:pPr marL="571500" indent="-457200">
              <a:buFont typeface="Arial"/>
              <a:buAutoNum type="arabicPeriod"/>
            </a:pPr>
            <a:r>
              <a:rPr lang="nl-NL" smtClean="0"/>
              <a:t>Heb je een cliënt op je groep die bepaalde vooroordelen oproept? Leg uit welke.</a:t>
            </a:r>
          </a:p>
          <a:p>
            <a:pPr marL="571500" indent="-457200">
              <a:buFont typeface="Arial"/>
              <a:buAutoNum type="arabicPeriod"/>
            </a:pPr>
            <a:r>
              <a:rPr lang="nl-NL" smtClean="0"/>
              <a:t>Welke gegevens gebruik je bij het interpreteren van het gedrag dat je hebt geobserveerd?</a:t>
            </a:r>
          </a:p>
          <a:p>
            <a:pPr marL="571500" indent="-457200">
              <a:buFont typeface="Arial"/>
              <a:buAutoNum type="arabicPeriod"/>
            </a:pPr>
            <a:r>
              <a:rPr lang="nl-NL" smtClean="0"/>
              <a:t>Wat kun je doen als je niet zeker bent van je veronderstellingen?</a:t>
            </a:r>
            <a:endParaRPr lang="nl-NL" dirty="0"/>
          </a:p>
        </p:txBody>
      </p:sp>
    </p:spTree>
    <p:extLst>
      <p:ext uri="{BB962C8B-B14F-4D97-AF65-F5344CB8AC3E}">
        <p14:creationId xmlns:p14="http://schemas.microsoft.com/office/powerpoint/2010/main" val="367201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3392" y="476672"/>
            <a:ext cx="7447154" cy="1698104"/>
          </a:xfrm>
        </p:spPr>
        <p:txBody>
          <a:bodyPr/>
          <a:lstStyle/>
          <a:p>
            <a:r>
              <a:rPr lang="nl-NL" dirty="0" smtClean="0"/>
              <a:t>Observatiemethoden</a:t>
            </a:r>
            <a:endParaRPr lang="nl-NL" dirty="0"/>
          </a:p>
        </p:txBody>
      </p:sp>
      <p:graphicFrame>
        <p:nvGraphicFramePr>
          <p:cNvPr id="6" name="Tijdelijke aanduiding voor inhoud 3"/>
          <p:cNvGraphicFramePr>
            <a:graphicFrameLocks/>
          </p:cNvGraphicFramePr>
          <p:nvPr>
            <p:extLst>
              <p:ext uri="{D42A27DB-BD31-4B8C-83A1-F6EECF244321}">
                <p14:modId xmlns:p14="http://schemas.microsoft.com/office/powerpoint/2010/main" val="268825711"/>
              </p:ext>
            </p:extLst>
          </p:nvPr>
        </p:nvGraphicFramePr>
        <p:xfrm>
          <a:off x="1343472" y="2420888"/>
          <a:ext cx="8229600" cy="2931160"/>
        </p:xfrm>
        <a:graphic>
          <a:graphicData uri="http://schemas.openxmlformats.org/drawingml/2006/table">
            <a:tbl>
              <a:tblPr firstRow="1" bandRow="1">
                <a:tableStyleId>{5C22544A-7EE6-4342-B048-85BDC9FD1C3A}</a:tableStyleId>
              </a:tblPr>
              <a:tblGrid>
                <a:gridCol w="2818656">
                  <a:extLst>
                    <a:ext uri="{9D8B030D-6E8A-4147-A177-3AD203B41FA5}">
                      <a16:colId xmlns:a16="http://schemas.microsoft.com/office/drawing/2014/main" val="20000"/>
                    </a:ext>
                  </a:extLst>
                </a:gridCol>
                <a:gridCol w="5410944">
                  <a:extLst>
                    <a:ext uri="{9D8B030D-6E8A-4147-A177-3AD203B41FA5}">
                      <a16:colId xmlns:a16="http://schemas.microsoft.com/office/drawing/2014/main" val="20001"/>
                    </a:ext>
                  </a:extLst>
                </a:gridCol>
              </a:tblGrid>
              <a:tr h="370840">
                <a:tc>
                  <a:txBody>
                    <a:bodyPr/>
                    <a:lstStyle/>
                    <a:p>
                      <a:endParaRPr lang="nl-NL" dirty="0"/>
                    </a:p>
                  </a:txBody>
                  <a:tcPr/>
                </a:tc>
                <a:tc>
                  <a:txBody>
                    <a:bodyPr/>
                    <a:lstStyle/>
                    <a:p>
                      <a:r>
                        <a:rPr lang="nl-NL" dirty="0" smtClean="0"/>
                        <a:t>Wat maakt dat je voor een</a:t>
                      </a:r>
                      <a:r>
                        <a:rPr lang="nl-NL" baseline="0" dirty="0" smtClean="0"/>
                        <a:t> bepaalde methode kiest?</a:t>
                      </a:r>
                      <a:endParaRPr lang="nl-NL" dirty="0"/>
                    </a:p>
                  </a:txBody>
                  <a:tcPr/>
                </a:tc>
                <a:extLst>
                  <a:ext uri="{0D108BD9-81ED-4DB2-BD59-A6C34878D82A}">
                    <a16:rowId xmlns:a16="http://schemas.microsoft.com/office/drawing/2014/main" val="10000"/>
                  </a:ext>
                </a:extLst>
              </a:tr>
              <a:tr h="370840">
                <a:tc>
                  <a:txBody>
                    <a:bodyPr/>
                    <a:lstStyle/>
                    <a:p>
                      <a:r>
                        <a:rPr lang="nl-NL" dirty="0" smtClean="0"/>
                        <a:t>Participerend</a:t>
                      </a:r>
                      <a:endParaRPr lang="nl-NL" dirty="0"/>
                    </a:p>
                  </a:txBody>
                  <a:tcPr/>
                </a:tc>
                <a:tc>
                  <a:txBody>
                    <a:bodyPr/>
                    <a:lstStyle/>
                    <a:p>
                      <a:endParaRPr lang="nl-NL" dirty="0" smtClean="0"/>
                    </a:p>
                    <a:p>
                      <a:endParaRPr lang="nl-NL" dirty="0"/>
                    </a:p>
                  </a:txBody>
                  <a:tcPr/>
                </a:tc>
                <a:extLst>
                  <a:ext uri="{0D108BD9-81ED-4DB2-BD59-A6C34878D82A}">
                    <a16:rowId xmlns:a16="http://schemas.microsoft.com/office/drawing/2014/main" val="10001"/>
                  </a:ext>
                </a:extLst>
              </a:tr>
              <a:tr h="370840">
                <a:tc>
                  <a:txBody>
                    <a:bodyPr/>
                    <a:lstStyle/>
                    <a:p>
                      <a:r>
                        <a:rPr lang="nl-NL" dirty="0" smtClean="0"/>
                        <a:t>Niet-participerend</a:t>
                      </a:r>
                      <a:endParaRPr lang="nl-NL" dirty="0"/>
                    </a:p>
                  </a:txBody>
                  <a:tcPr/>
                </a:tc>
                <a:tc>
                  <a:txBody>
                    <a:bodyPr/>
                    <a:lstStyle/>
                    <a:p>
                      <a:endParaRPr lang="nl-NL" dirty="0" smtClean="0"/>
                    </a:p>
                    <a:p>
                      <a:endParaRPr lang="nl-NL" dirty="0"/>
                    </a:p>
                  </a:txBody>
                  <a:tcPr/>
                </a:tc>
                <a:extLst>
                  <a:ext uri="{0D108BD9-81ED-4DB2-BD59-A6C34878D82A}">
                    <a16:rowId xmlns:a16="http://schemas.microsoft.com/office/drawing/2014/main" val="10002"/>
                  </a:ext>
                </a:extLst>
              </a:tr>
              <a:tr h="370840">
                <a:tc>
                  <a:txBody>
                    <a:bodyPr/>
                    <a:lstStyle/>
                    <a:p>
                      <a:r>
                        <a:rPr lang="nl-NL" dirty="0" smtClean="0"/>
                        <a:t>Gestructureerd</a:t>
                      </a:r>
                      <a:endParaRPr lang="nl-NL" dirty="0"/>
                    </a:p>
                  </a:txBody>
                  <a:tcPr/>
                </a:tc>
                <a:tc>
                  <a:txBody>
                    <a:bodyPr/>
                    <a:lstStyle/>
                    <a:p>
                      <a:endParaRPr lang="nl-NL" dirty="0" smtClean="0"/>
                    </a:p>
                    <a:p>
                      <a:endParaRPr lang="nl-NL" dirty="0"/>
                    </a:p>
                  </a:txBody>
                  <a:tcPr/>
                </a:tc>
                <a:extLst>
                  <a:ext uri="{0D108BD9-81ED-4DB2-BD59-A6C34878D82A}">
                    <a16:rowId xmlns:a16="http://schemas.microsoft.com/office/drawing/2014/main" val="10003"/>
                  </a:ext>
                </a:extLst>
              </a:tr>
              <a:tr h="370840">
                <a:tc>
                  <a:txBody>
                    <a:bodyPr/>
                    <a:lstStyle/>
                    <a:p>
                      <a:r>
                        <a:rPr lang="nl-NL" dirty="0" smtClean="0"/>
                        <a:t>Ongestructureerd</a:t>
                      </a:r>
                      <a:endParaRPr lang="nl-NL" dirty="0"/>
                    </a:p>
                  </a:txBody>
                  <a:tcPr/>
                </a:tc>
                <a:tc>
                  <a:txBody>
                    <a:bodyPr/>
                    <a:lstStyle/>
                    <a:p>
                      <a:endParaRPr lang="nl-NL" dirty="0" smtClean="0"/>
                    </a:p>
                    <a:p>
                      <a:endParaRPr lang="nl-N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396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78204" y="332656"/>
            <a:ext cx="7447154" cy="1698104"/>
          </a:xfrm>
        </p:spPr>
        <p:txBody>
          <a:bodyPr/>
          <a:lstStyle/>
          <a:p>
            <a:r>
              <a:rPr lang="nl-NL" dirty="0" smtClean="0"/>
              <a:t>Observatiemethoden</a:t>
            </a:r>
            <a:endParaRPr lang="nl-NL" dirty="0"/>
          </a:p>
        </p:txBody>
      </p:sp>
      <p:graphicFrame>
        <p:nvGraphicFramePr>
          <p:cNvPr id="14" name="Tijdelijke aanduiding voor inhoud 3"/>
          <p:cNvGraphicFramePr>
            <a:graphicFrameLocks/>
          </p:cNvGraphicFramePr>
          <p:nvPr>
            <p:extLst>
              <p:ext uri="{D42A27DB-BD31-4B8C-83A1-F6EECF244321}">
                <p14:modId xmlns:p14="http://schemas.microsoft.com/office/powerpoint/2010/main" val="4194702803"/>
              </p:ext>
            </p:extLst>
          </p:nvPr>
        </p:nvGraphicFramePr>
        <p:xfrm>
          <a:off x="911424" y="2420888"/>
          <a:ext cx="8229600" cy="2667000"/>
        </p:xfrm>
        <a:graphic>
          <a:graphicData uri="http://schemas.openxmlformats.org/drawingml/2006/table">
            <a:tbl>
              <a:tblPr firstRow="1" bandRow="1">
                <a:tableStyleId>{5C22544A-7EE6-4342-B048-85BDC9FD1C3A}</a:tableStyleId>
              </a:tblPr>
              <a:tblGrid>
                <a:gridCol w="2530624">
                  <a:extLst>
                    <a:ext uri="{9D8B030D-6E8A-4147-A177-3AD203B41FA5}">
                      <a16:colId xmlns:a16="http://schemas.microsoft.com/office/drawing/2014/main" val="20000"/>
                    </a:ext>
                  </a:extLst>
                </a:gridCol>
                <a:gridCol w="5698976">
                  <a:extLst>
                    <a:ext uri="{9D8B030D-6E8A-4147-A177-3AD203B41FA5}">
                      <a16:colId xmlns:a16="http://schemas.microsoft.com/office/drawing/2014/main" val="20001"/>
                    </a:ext>
                  </a:extLst>
                </a:gridCol>
              </a:tblGrid>
              <a:tr h="370840">
                <a:tc>
                  <a:txBody>
                    <a:bodyPr/>
                    <a:lstStyle/>
                    <a:p>
                      <a:endParaRPr lang="nl-NL" dirty="0"/>
                    </a:p>
                  </a:txBody>
                  <a:tcPr/>
                </a:tc>
                <a:tc>
                  <a:txBody>
                    <a:bodyPr/>
                    <a:lstStyle/>
                    <a:p>
                      <a:r>
                        <a:rPr lang="nl-NL" dirty="0" smtClean="0"/>
                        <a:t>Wat maakt dat je voor een</a:t>
                      </a:r>
                      <a:r>
                        <a:rPr lang="nl-NL" baseline="0" dirty="0" smtClean="0"/>
                        <a:t> bepaalde methode kiest?</a:t>
                      </a:r>
                      <a:endParaRPr lang="nl-NL" dirty="0"/>
                    </a:p>
                  </a:txBody>
                  <a:tcPr/>
                </a:tc>
                <a:extLst>
                  <a:ext uri="{0D108BD9-81ED-4DB2-BD59-A6C34878D82A}">
                    <a16:rowId xmlns:a16="http://schemas.microsoft.com/office/drawing/2014/main" val="10000"/>
                  </a:ext>
                </a:extLst>
              </a:tr>
              <a:tr h="370840">
                <a:tc>
                  <a:txBody>
                    <a:bodyPr/>
                    <a:lstStyle/>
                    <a:p>
                      <a:r>
                        <a:rPr lang="nl-NL" dirty="0" smtClean="0"/>
                        <a:t>Participerend</a:t>
                      </a:r>
                      <a:endParaRPr lang="nl-NL" dirty="0"/>
                    </a:p>
                  </a:txBody>
                  <a:tcPr/>
                </a:tc>
                <a:tc>
                  <a:txBody>
                    <a:bodyPr/>
                    <a:lstStyle/>
                    <a:p>
                      <a:r>
                        <a:rPr lang="nl-NL" dirty="0" smtClean="0"/>
                        <a:t>Weinig tijd, geen</a:t>
                      </a:r>
                      <a:r>
                        <a:rPr lang="nl-NL" baseline="0" dirty="0" smtClean="0"/>
                        <a:t> beschikking over personeel, buitenstaander heeft te veel invloed op de observatie</a:t>
                      </a:r>
                      <a:endParaRPr lang="nl-NL" dirty="0" smtClean="0"/>
                    </a:p>
                  </a:txBody>
                  <a:tcPr/>
                </a:tc>
                <a:extLst>
                  <a:ext uri="{0D108BD9-81ED-4DB2-BD59-A6C34878D82A}">
                    <a16:rowId xmlns:a16="http://schemas.microsoft.com/office/drawing/2014/main" val="10001"/>
                  </a:ext>
                </a:extLst>
              </a:tr>
              <a:tr h="370840">
                <a:tc>
                  <a:txBody>
                    <a:bodyPr/>
                    <a:lstStyle/>
                    <a:p>
                      <a:r>
                        <a:rPr lang="nl-NL" dirty="0" smtClean="0"/>
                        <a:t>Niet-participerend</a:t>
                      </a:r>
                      <a:endParaRPr lang="nl-NL" dirty="0"/>
                    </a:p>
                  </a:txBody>
                  <a:tcPr/>
                </a:tc>
                <a:tc>
                  <a:txBody>
                    <a:bodyPr/>
                    <a:lstStyle/>
                    <a:p>
                      <a:r>
                        <a:rPr lang="nl-NL" dirty="0" smtClean="0"/>
                        <a:t>Zeer nauwkeurige</a:t>
                      </a:r>
                      <a:r>
                        <a:rPr lang="nl-NL" baseline="0" dirty="0" smtClean="0"/>
                        <a:t> en objectieve informatie nodig, het gaat om complex gedrag, gedrag mag niet beïnvloed worden door jou. </a:t>
                      </a:r>
                      <a:endParaRPr lang="nl-NL" dirty="0" smtClean="0"/>
                    </a:p>
                  </a:txBody>
                  <a:tcPr/>
                </a:tc>
                <a:extLst>
                  <a:ext uri="{0D108BD9-81ED-4DB2-BD59-A6C34878D82A}">
                    <a16:rowId xmlns:a16="http://schemas.microsoft.com/office/drawing/2014/main" val="10002"/>
                  </a:ext>
                </a:extLst>
              </a:tr>
              <a:tr h="370840">
                <a:tc>
                  <a:txBody>
                    <a:bodyPr/>
                    <a:lstStyle/>
                    <a:p>
                      <a:r>
                        <a:rPr lang="nl-NL" dirty="0" smtClean="0"/>
                        <a:t>Gestructureerd</a:t>
                      </a:r>
                      <a:endParaRPr lang="nl-NL" dirty="0"/>
                    </a:p>
                  </a:txBody>
                  <a:tcPr/>
                </a:tc>
                <a:tc>
                  <a:txBody>
                    <a:bodyPr/>
                    <a:lstStyle/>
                    <a:p>
                      <a:r>
                        <a:rPr lang="nl-NL" dirty="0" smtClean="0"/>
                        <a:t>Wel een concrete vraagstelling,</a:t>
                      </a:r>
                      <a:r>
                        <a:rPr lang="nl-NL" baseline="0" dirty="0" smtClean="0"/>
                        <a:t> complex gedrag</a:t>
                      </a:r>
                      <a:endParaRPr lang="nl-NL" dirty="0" smtClean="0"/>
                    </a:p>
                  </a:txBody>
                  <a:tcPr/>
                </a:tc>
                <a:extLst>
                  <a:ext uri="{0D108BD9-81ED-4DB2-BD59-A6C34878D82A}">
                    <a16:rowId xmlns:a16="http://schemas.microsoft.com/office/drawing/2014/main" val="10003"/>
                  </a:ext>
                </a:extLst>
              </a:tr>
              <a:tr h="370840">
                <a:tc>
                  <a:txBody>
                    <a:bodyPr/>
                    <a:lstStyle/>
                    <a:p>
                      <a:r>
                        <a:rPr lang="nl-NL" dirty="0" smtClean="0"/>
                        <a:t>Ongestructureerd</a:t>
                      </a:r>
                      <a:endParaRPr lang="nl-NL" dirty="0"/>
                    </a:p>
                  </a:txBody>
                  <a:tcPr/>
                </a:tc>
                <a:tc>
                  <a:txBody>
                    <a:bodyPr/>
                    <a:lstStyle/>
                    <a:p>
                      <a:r>
                        <a:rPr lang="nl-NL" dirty="0" smtClean="0"/>
                        <a:t>Geen concrete vraagstelling</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3485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2"/>
          </p:nvPr>
        </p:nvSpPr>
        <p:spPr>
          <a:xfrm>
            <a:off x="335360" y="1700808"/>
            <a:ext cx="10996612" cy="1512888"/>
          </a:xfrm>
        </p:spPr>
        <p:txBody>
          <a:bodyPr/>
          <a:lstStyle/>
          <a:p>
            <a:r>
              <a:rPr lang="nl-NL" dirty="0" smtClean="0"/>
              <a:t>Maak van de onderstaande punten observatievragen</a:t>
            </a:r>
            <a:endParaRPr lang="nl-NL" dirty="0"/>
          </a:p>
        </p:txBody>
      </p:sp>
      <p:sp>
        <p:nvSpPr>
          <p:cNvPr id="3" name="Titel 2"/>
          <p:cNvSpPr>
            <a:spLocks noGrp="1"/>
          </p:cNvSpPr>
          <p:nvPr>
            <p:ph type="title"/>
          </p:nvPr>
        </p:nvSpPr>
        <p:spPr>
          <a:xfrm>
            <a:off x="335360" y="404664"/>
            <a:ext cx="7447154" cy="1698104"/>
          </a:xfrm>
        </p:spPr>
        <p:txBody>
          <a:bodyPr/>
          <a:lstStyle/>
          <a:p>
            <a:r>
              <a:rPr lang="nl-NL" dirty="0" smtClean="0"/>
              <a:t>Observatievragen</a:t>
            </a:r>
            <a:endParaRPr lang="nl-NL" dirty="0"/>
          </a:p>
        </p:txBody>
      </p:sp>
      <p:sp>
        <p:nvSpPr>
          <p:cNvPr id="4" name="Tijdelijke aanduiding voor inhoud 2"/>
          <p:cNvSpPr txBox="1">
            <a:spLocks/>
          </p:cNvSpPr>
          <p:nvPr/>
        </p:nvSpPr>
        <p:spPr>
          <a:xfrm>
            <a:off x="440898" y="2420888"/>
            <a:ext cx="8031366" cy="324036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457200">
              <a:buFont typeface="Arial"/>
              <a:buAutoNum type="arabicPeriod"/>
            </a:pPr>
            <a:r>
              <a:rPr lang="nl-NL" dirty="0" smtClean="0"/>
              <a:t>Met wie zoekt Rens contact tijdens het eetmoment? Je wilt betrouwbare en objectieve informatie.</a:t>
            </a:r>
          </a:p>
          <a:p>
            <a:pPr marL="571500" indent="-457200">
              <a:buFont typeface="Arial"/>
              <a:buAutoNum type="arabicPeriod"/>
            </a:pPr>
            <a:r>
              <a:rPr lang="nl-NL" dirty="0" smtClean="0"/>
              <a:t>Je wilt een algemeen beeld krijgen van het gedrag van de nieuwkomer Jan. </a:t>
            </a:r>
          </a:p>
          <a:p>
            <a:pPr marL="571500" indent="-457200">
              <a:buFont typeface="Arial"/>
              <a:buAutoNum type="arabicPeriod"/>
            </a:pPr>
            <a:r>
              <a:rPr lang="nl-NL" dirty="0" smtClean="0"/>
              <a:t>Je wilt weten wat het effect is van een beloningssysteem op het dwangmatige gedrag van Damian.</a:t>
            </a:r>
          </a:p>
          <a:p>
            <a:pPr marL="571500" indent="-457200">
              <a:buFont typeface="Arial"/>
              <a:buAutoNum type="arabicPeriod"/>
            </a:pPr>
            <a:r>
              <a:rPr lang="nl-NL" dirty="0" smtClean="0"/>
              <a:t>Je wilt weten wat de oorzaak is van het </a:t>
            </a:r>
            <a:r>
              <a:rPr lang="nl-NL" dirty="0" err="1" smtClean="0"/>
              <a:t>automutilerend</a:t>
            </a:r>
            <a:r>
              <a:rPr lang="nl-NL" dirty="0" smtClean="0"/>
              <a:t> gedrag van Sylvia.</a:t>
            </a:r>
          </a:p>
          <a:p>
            <a:pPr marL="571500" indent="-457200">
              <a:buFont typeface="Arial"/>
              <a:buAutoNum type="arabicPeriod"/>
            </a:pPr>
            <a:r>
              <a:rPr lang="nl-NL" dirty="0" smtClean="0"/>
              <a:t>Je wilt weten hoe Davy reageert op jou als nieuwe begeleider.</a:t>
            </a:r>
          </a:p>
          <a:p>
            <a:pPr marL="571500" indent="-457200">
              <a:buFont typeface="Arial"/>
              <a:buAutoNum type="arabicPeriod"/>
            </a:pPr>
            <a:endParaRPr lang="nl-NL" dirty="0" smtClean="0"/>
          </a:p>
          <a:p>
            <a:pPr marL="571500" indent="-457200">
              <a:buFont typeface="Arial"/>
              <a:buAutoNum type="arabicPeriod"/>
            </a:pPr>
            <a:endParaRPr lang="nl-NL" dirty="0"/>
          </a:p>
        </p:txBody>
      </p:sp>
    </p:spTree>
    <p:extLst>
      <p:ext uri="{BB962C8B-B14F-4D97-AF65-F5344CB8AC3E}">
        <p14:creationId xmlns:p14="http://schemas.microsoft.com/office/powerpoint/2010/main" val="270214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79376" y="548680"/>
            <a:ext cx="7447154" cy="1698104"/>
          </a:xfrm>
        </p:spPr>
        <p:txBody>
          <a:bodyPr/>
          <a:lstStyle/>
          <a:p>
            <a:r>
              <a:rPr lang="nl-NL" dirty="0" smtClean="0"/>
              <a:t>Gegevens vastleggen </a:t>
            </a:r>
            <a:endParaRPr lang="nl-NL" dirty="0"/>
          </a:p>
        </p:txBody>
      </p:sp>
      <p:sp>
        <p:nvSpPr>
          <p:cNvPr id="5" name="Tijdelijke aanduiding voor inhoud 2"/>
          <p:cNvSpPr txBox="1">
            <a:spLocks/>
          </p:cNvSpPr>
          <p:nvPr/>
        </p:nvSpPr>
        <p:spPr>
          <a:xfrm>
            <a:off x="479376" y="1988840"/>
            <a:ext cx="8229600" cy="4373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4300" indent="0">
              <a:buFont typeface="Arial"/>
              <a:buNone/>
            </a:pPr>
            <a:r>
              <a:rPr lang="nl-NL" smtClean="0"/>
              <a:t>Een betrouwbare registratie voldoet aan de volgende eisen:</a:t>
            </a:r>
          </a:p>
          <a:p>
            <a:pPr>
              <a:buFontTx/>
              <a:buChar char="-"/>
            </a:pPr>
            <a:r>
              <a:rPr lang="nl-NL" smtClean="0"/>
              <a:t>Zo nauwkeurig mogelijk</a:t>
            </a:r>
          </a:p>
          <a:p>
            <a:pPr>
              <a:buFontTx/>
              <a:buChar char="-"/>
            </a:pPr>
            <a:r>
              <a:rPr lang="nl-NL" smtClean="0"/>
              <a:t>Alleen waarneembare gedragingen</a:t>
            </a:r>
          </a:p>
          <a:p>
            <a:pPr>
              <a:buFontTx/>
              <a:buChar char="-"/>
            </a:pPr>
            <a:r>
              <a:rPr lang="nl-NL" smtClean="0"/>
              <a:t>Alleen gegevens die met de vraagstelling te maken hebben</a:t>
            </a:r>
          </a:p>
          <a:p>
            <a:pPr>
              <a:buFontTx/>
              <a:buChar char="-"/>
            </a:pPr>
            <a:r>
              <a:rPr lang="nl-NL" smtClean="0"/>
              <a:t>Registratie is duidelijk en te begrijpen voor personen die niet bij de observatie aanwezig waren.</a:t>
            </a:r>
            <a:endParaRPr lang="nl-NL" dirty="0"/>
          </a:p>
        </p:txBody>
      </p:sp>
    </p:spTree>
    <p:extLst>
      <p:ext uri="{BB962C8B-B14F-4D97-AF65-F5344CB8AC3E}">
        <p14:creationId xmlns:p14="http://schemas.microsoft.com/office/powerpoint/2010/main" val="199583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23392" y="404664"/>
            <a:ext cx="7447154" cy="1698104"/>
          </a:xfrm>
        </p:spPr>
        <p:txBody>
          <a:bodyPr/>
          <a:lstStyle/>
          <a:p>
            <a:r>
              <a:rPr lang="nl-NL" dirty="0" smtClean="0"/>
              <a:t>Vormen van vastleggen</a:t>
            </a:r>
            <a:endParaRPr lang="nl-NL" dirty="0"/>
          </a:p>
        </p:txBody>
      </p:sp>
      <p:sp>
        <p:nvSpPr>
          <p:cNvPr id="5" name="Tijdelijke aanduiding voor inhoud 2"/>
          <p:cNvSpPr txBox="1">
            <a:spLocks/>
          </p:cNvSpPr>
          <p:nvPr/>
        </p:nvSpPr>
        <p:spPr>
          <a:xfrm>
            <a:off x="486420" y="2140868"/>
            <a:ext cx="8229600" cy="4373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mtClean="0"/>
              <a:t>Beschrijvend</a:t>
            </a:r>
          </a:p>
          <a:p>
            <a:r>
              <a:rPr lang="nl-NL" smtClean="0"/>
              <a:t>Observatieschema</a:t>
            </a:r>
          </a:p>
          <a:p>
            <a:r>
              <a:rPr lang="nl-NL" smtClean="0"/>
              <a:t>Codeersysteem, bijvoorbeeld om met pijlen de relatie tussen groepsleden vast te leggen</a:t>
            </a:r>
          </a:p>
          <a:p>
            <a:r>
              <a:rPr lang="nl-NL" smtClean="0"/>
              <a:t>Beoordelingsschaal (1,2,3,4 of onvoldoende, matig, voldoende, goed)</a:t>
            </a:r>
          </a:p>
          <a:p>
            <a:pPr marL="114300" indent="0">
              <a:buFont typeface="Arial"/>
              <a:buNone/>
            </a:pPr>
            <a:endParaRPr lang="nl-NL" dirty="0"/>
          </a:p>
        </p:txBody>
      </p:sp>
    </p:spTree>
    <p:extLst>
      <p:ext uri="{BB962C8B-B14F-4D97-AF65-F5344CB8AC3E}">
        <p14:creationId xmlns:p14="http://schemas.microsoft.com/office/powerpoint/2010/main" val="170045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35360" y="404664"/>
            <a:ext cx="7447154" cy="1698104"/>
          </a:xfrm>
        </p:spPr>
        <p:txBody>
          <a:bodyPr/>
          <a:lstStyle/>
          <a:p>
            <a:r>
              <a:rPr lang="nl-NL" dirty="0" smtClean="0"/>
              <a:t>Observatietechnieken</a:t>
            </a:r>
            <a:endParaRPr lang="nl-NL" dirty="0"/>
          </a:p>
        </p:txBody>
      </p:sp>
      <p:sp>
        <p:nvSpPr>
          <p:cNvPr id="4" name="Tijdelijke aanduiding voor inhoud 2"/>
          <p:cNvSpPr txBox="1">
            <a:spLocks/>
          </p:cNvSpPr>
          <p:nvPr/>
        </p:nvSpPr>
        <p:spPr>
          <a:xfrm>
            <a:off x="767408" y="1988840"/>
            <a:ext cx="8229600" cy="4373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nl-NL" smtClean="0"/>
              <a:t>Continue observatie</a:t>
            </a:r>
          </a:p>
          <a:p>
            <a:r>
              <a:rPr lang="nl-NL" smtClean="0"/>
              <a:t>Event-sampling: als je wilt weten of gedrag voorkomt en hoe vaak (turfsysteem)</a:t>
            </a:r>
          </a:p>
          <a:p>
            <a:r>
              <a:rPr lang="nl-NL" smtClean="0"/>
              <a:t>Time-sampling: als je wilt weten hoe lang gedrag voorkomt</a:t>
            </a:r>
          </a:p>
          <a:p>
            <a:r>
              <a:rPr lang="nl-NL" smtClean="0"/>
              <a:t>Combinatie van mogelijkheden</a:t>
            </a:r>
            <a:endParaRPr lang="nl-NL" dirty="0"/>
          </a:p>
        </p:txBody>
      </p:sp>
    </p:spTree>
    <p:extLst>
      <p:ext uri="{BB962C8B-B14F-4D97-AF65-F5344CB8AC3E}">
        <p14:creationId xmlns:p14="http://schemas.microsoft.com/office/powerpoint/2010/main" val="39313630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beda Zorgcollege.potx" id="{623AD310-3E62-4B04-9663-6C7C5C53E350}" vid="{08349709-36F3-49B0-AC6E-008AAD224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Albeda Zorgcollege</Template>
  <TotalTime>223</TotalTime>
  <Words>665</Words>
  <Application>Microsoft Office PowerPoint</Application>
  <PresentationFormat>Breedbeeld</PresentationFormat>
  <Paragraphs>113</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Gotham</vt:lpstr>
      <vt:lpstr>Kantoorthema</vt:lpstr>
      <vt:lpstr>PowerPoint-presentatie</vt:lpstr>
      <vt:lpstr>Observeren</vt:lpstr>
      <vt:lpstr>Observatie</vt:lpstr>
      <vt:lpstr>Observatiemethoden</vt:lpstr>
      <vt:lpstr>Observatiemethoden</vt:lpstr>
      <vt:lpstr>Observatievragen</vt:lpstr>
      <vt:lpstr>Gegevens vastleggen </vt:lpstr>
      <vt:lpstr>Vormen van vastleggen</vt:lpstr>
      <vt:lpstr>Observatietechnieken</vt:lpstr>
      <vt:lpstr>Planmatig observeren</vt:lpstr>
      <vt:lpstr>Methoden</vt:lpstr>
      <vt:lpstr>Technieken</vt:lpstr>
      <vt:lpstr>Hulpmiddelen</vt:lpstr>
      <vt:lpstr>Observatieplan</vt:lpstr>
      <vt:lpstr>Observatieplan</vt:lpstr>
    </vt:vector>
  </TitlesOfParts>
  <Company>Albeda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Karima Klarenbeek</dc:creator>
  <cp:lastModifiedBy>Karima Klarenbeek</cp:lastModifiedBy>
  <cp:revision>8</cp:revision>
  <dcterms:created xsi:type="dcterms:W3CDTF">2018-05-22T10:36:19Z</dcterms:created>
  <dcterms:modified xsi:type="dcterms:W3CDTF">2018-05-22T14:19:32Z</dcterms:modified>
</cp:coreProperties>
</file>