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2" r:id="rId2"/>
    <p:sldId id="257" r:id="rId3"/>
    <p:sldId id="260" r:id="rId4"/>
    <p:sldId id="261" r:id="rId5"/>
    <p:sldId id="264" r:id="rId6"/>
    <p:sldId id="263" r:id="rId7"/>
    <p:sldId id="316" r:id="rId8"/>
    <p:sldId id="333" r:id="rId9"/>
    <p:sldId id="323" r:id="rId10"/>
    <p:sldId id="324" r:id="rId11"/>
    <p:sldId id="317" r:id="rId12"/>
    <p:sldId id="325" r:id="rId13"/>
    <p:sldId id="289" r:id="rId14"/>
    <p:sldId id="271" r:id="rId15"/>
    <p:sldId id="320" r:id="rId16"/>
    <p:sldId id="330" r:id="rId17"/>
    <p:sldId id="326" r:id="rId18"/>
    <p:sldId id="329" r:id="rId19"/>
    <p:sldId id="332" r:id="rId20"/>
    <p:sldId id="270" r:id="rId21"/>
    <p:sldId id="311" r:id="rId22"/>
    <p:sldId id="312" r:id="rId23"/>
    <p:sldId id="313" r:id="rId24"/>
    <p:sldId id="314" r:id="rId25"/>
    <p:sldId id="282" r:id="rId26"/>
    <p:sldId id="327" r:id="rId27"/>
    <p:sldId id="328" r:id="rId28"/>
    <p:sldId id="275" r:id="rId2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05960-199F-48ED-8566-7B925A2202D7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AD7C-F8AF-4A4B-8E68-E297A558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233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05960-199F-48ED-8566-7B925A2202D7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AD7C-F8AF-4A4B-8E68-E297A558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16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05960-199F-48ED-8566-7B925A2202D7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AD7C-F8AF-4A4B-8E68-E297A558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9783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05960-199F-48ED-8566-7B925A2202D7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AD7C-F8AF-4A4B-8E68-E297A558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8691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05960-199F-48ED-8566-7B925A2202D7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AD7C-F8AF-4A4B-8E68-E297A558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3995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05960-199F-48ED-8566-7B925A2202D7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AD7C-F8AF-4A4B-8E68-E297A558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0956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05960-199F-48ED-8566-7B925A2202D7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AD7C-F8AF-4A4B-8E68-E297A558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0954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05960-199F-48ED-8566-7B925A2202D7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AD7C-F8AF-4A4B-8E68-E297A558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1477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05960-199F-48ED-8566-7B925A2202D7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AD7C-F8AF-4A4B-8E68-E297A558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277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05960-199F-48ED-8566-7B925A2202D7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AD7C-F8AF-4A4B-8E68-E297A558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7811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05960-199F-48ED-8566-7B925A2202D7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AD7C-F8AF-4A4B-8E68-E297A558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475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05960-199F-48ED-8566-7B925A2202D7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6AD7C-F8AF-4A4B-8E68-E297A558E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0654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albeda.nl/studiehandleidingen/albeda-zorgcollege/studiehandleiding-maatschappelijke-z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mz-albeda.learningmatters.nl/cohort-201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curriculumtotaal.learningmatters.nl/albeda-maatschappelijke-zorg-opleidingsplanne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/>
              <a:t>WELKOM!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4400" b="1" dirty="0" smtClean="0"/>
              <a:t>Bij de opleiding Maatschappelijke Zorg</a:t>
            </a:r>
          </a:p>
          <a:p>
            <a:r>
              <a:rPr lang="nl-NL" sz="4400" b="1" smtClean="0">
                <a:solidFill>
                  <a:srgbClr val="FF0000"/>
                </a:solidFill>
              </a:rPr>
              <a:t>Opzet opleiding en </a:t>
            </a:r>
            <a:r>
              <a:rPr lang="nl-NL" sz="4400" b="1" dirty="0" smtClean="0">
                <a:solidFill>
                  <a:srgbClr val="FF0000"/>
                </a:solidFill>
              </a:rPr>
              <a:t>uitleg semester 1</a:t>
            </a:r>
            <a:endParaRPr lang="nl-NL" sz="4400" b="1" dirty="0">
              <a:solidFill>
                <a:srgbClr val="FF0000"/>
              </a:solidFill>
            </a:endParaRPr>
          </a:p>
        </p:txBody>
      </p:sp>
      <p:pic>
        <p:nvPicPr>
          <p:cNvPr id="5" name="Afbeelding 4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717" y="1122363"/>
            <a:ext cx="3324773" cy="13560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583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SOORTEN ONDERWIJS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b="1" dirty="0" smtClean="0"/>
              <a:t>Begeleide onderwijs tijd (BOT)	</a:t>
            </a:r>
          </a:p>
          <a:p>
            <a:pPr marL="0" indent="0">
              <a:buNone/>
            </a:pPr>
            <a:r>
              <a:rPr lang="nl-NL" dirty="0" smtClean="0"/>
              <a:t>Uren waarin de student les krijgt direct onder begeleiding van een bevoegd docent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b="1" dirty="0" smtClean="0"/>
              <a:t>BOT op afstand (BOA)	</a:t>
            </a:r>
          </a:p>
          <a:p>
            <a:pPr marL="0" indent="0">
              <a:buNone/>
            </a:pPr>
            <a:r>
              <a:rPr lang="nl-NL" dirty="0" smtClean="0"/>
              <a:t>Uren waarin studenten op een zelfgekozen plek werken aan opdrachten uit de beroepsvakken.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b="1" dirty="0" smtClean="0"/>
              <a:t>Beroepspraktijkvorming (BPV)	</a:t>
            </a:r>
          </a:p>
          <a:p>
            <a:pPr marL="0" indent="0">
              <a:buNone/>
            </a:pPr>
            <a:r>
              <a:rPr lang="nl-NL" dirty="0" smtClean="0"/>
              <a:t>Uren waarin de student onder begeleiding leert in de beroepspraktijk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b="1" dirty="0" smtClean="0"/>
              <a:t>Onbegeleide uren (OU)	</a:t>
            </a:r>
          </a:p>
          <a:p>
            <a:pPr marL="0" indent="0">
              <a:buNone/>
            </a:pPr>
            <a:r>
              <a:rPr lang="nl-NL" dirty="0" smtClean="0"/>
              <a:t>Onbegeleide uren waarin de student leert (huiswerk)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492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</a:rPr>
              <a:t>OPZET SEMESTER 1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Roosteruren</a:t>
            </a:r>
          </a:p>
          <a:p>
            <a:r>
              <a:rPr lang="nl-NL" dirty="0"/>
              <a:t>Werkprocessen</a:t>
            </a:r>
          </a:p>
          <a:p>
            <a:r>
              <a:rPr lang="nl-NL" dirty="0" smtClean="0"/>
              <a:t>Vakken</a:t>
            </a:r>
          </a:p>
          <a:p>
            <a:r>
              <a:rPr lang="nl-NL" dirty="0" smtClean="0"/>
              <a:t>BOA-systeem</a:t>
            </a:r>
          </a:p>
          <a:p>
            <a:r>
              <a:rPr lang="nl-NL" dirty="0" smtClean="0"/>
              <a:t>Module voorbereiding BPV</a:t>
            </a:r>
            <a:endParaRPr lang="nl-NL" dirty="0"/>
          </a:p>
          <a:p>
            <a:r>
              <a:rPr lang="nl-NL" dirty="0" smtClean="0"/>
              <a:t>Weekplanning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46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ROOSTER SEMESTER 1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Roosteruren</a:t>
            </a:r>
          </a:p>
          <a:p>
            <a:r>
              <a:rPr lang="nl-NL" dirty="0" smtClean="0"/>
              <a:t>32 lesuren</a:t>
            </a:r>
          </a:p>
          <a:p>
            <a:r>
              <a:rPr lang="nl-NL" dirty="0" smtClean="0"/>
              <a:t>3 BOA-uren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b="1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661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WERKPROCESSEN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Werkprocessen die centraal staan in semester 1: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B1-K1-W1</a:t>
            </a:r>
            <a:r>
              <a:rPr lang="nl-NL" dirty="0"/>
              <a:t>	Inventariseert ondersteuningsvragen van de cliënt</a:t>
            </a:r>
          </a:p>
          <a:p>
            <a:pPr marL="0" indent="0">
              <a:buNone/>
            </a:pPr>
            <a:r>
              <a:rPr lang="nl-NL" dirty="0"/>
              <a:t>B1-K1-W2	Ondersteunt de cliënt bij de persoonlijke verzorging</a:t>
            </a:r>
          </a:p>
          <a:p>
            <a:pPr marL="0" indent="0">
              <a:buNone/>
            </a:pPr>
            <a:r>
              <a:rPr lang="nl-NL" dirty="0"/>
              <a:t>B1-K1-W3	Ondersteunt de cliënt bij wonen en huishouden</a:t>
            </a:r>
          </a:p>
          <a:p>
            <a:pPr marL="0" indent="0">
              <a:buNone/>
            </a:pPr>
            <a:r>
              <a:rPr lang="nl-NL" dirty="0"/>
              <a:t>B1-K1-W4	Ondersteunt de cliënt bij dagbesteding</a:t>
            </a:r>
          </a:p>
          <a:p>
            <a:pPr marL="0" indent="0">
              <a:buNone/>
            </a:pPr>
            <a:r>
              <a:rPr lang="nl-NL" dirty="0"/>
              <a:t>B1-K2-W1	Werkt aan de eigen deskundigheid</a:t>
            </a:r>
          </a:p>
          <a:p>
            <a:pPr marL="0" indent="0">
              <a:buNone/>
            </a:pPr>
            <a:r>
              <a:rPr lang="nl-NL" dirty="0"/>
              <a:t>B1-K2-W2	Werkt aan bevorderen en bewaken van kwaliteitszorg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b="1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902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VAKKEN SEMESTER 1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/>
              <a:t>Beroepsvakken</a:t>
            </a:r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b="1" dirty="0" smtClean="0"/>
              <a:t>Generieke vakken:</a:t>
            </a:r>
          </a:p>
          <a:p>
            <a:r>
              <a:rPr lang="nl-NL" dirty="0" smtClean="0"/>
              <a:t>NER</a:t>
            </a:r>
          </a:p>
          <a:p>
            <a:r>
              <a:rPr lang="nl-NL" dirty="0" smtClean="0"/>
              <a:t>LB (burgerschap)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 smtClean="0"/>
              <a:t>Begeleiding: </a:t>
            </a:r>
            <a:r>
              <a:rPr lang="nl-NL" dirty="0" smtClean="0"/>
              <a:t>LOB (studieloopbaanbegeleiding)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dirty="0" smtClean="0"/>
              <a:t>Keuzedeel: </a:t>
            </a:r>
            <a:r>
              <a:rPr lang="nl-NL" dirty="0" smtClean="0"/>
              <a:t>Expressief talent</a:t>
            </a:r>
            <a:endParaRPr lang="nl-NL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422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BEROEPSVAKKEN SEMESTER 1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Casus Café</a:t>
            </a:r>
          </a:p>
          <a:p>
            <a:pPr marL="0" indent="0">
              <a:buNone/>
            </a:pPr>
            <a:r>
              <a:rPr lang="nl-NL" dirty="0" smtClean="0"/>
              <a:t>Communicatie</a:t>
            </a:r>
          </a:p>
          <a:p>
            <a:pPr marL="0" indent="0">
              <a:buNone/>
            </a:pPr>
            <a:r>
              <a:rPr lang="nl-NL" dirty="0" smtClean="0"/>
              <a:t>Doelgroepen</a:t>
            </a:r>
          </a:p>
          <a:p>
            <a:pPr marL="0" indent="0">
              <a:buNone/>
            </a:pPr>
            <a:r>
              <a:rPr lang="nl-NL" dirty="0" smtClean="0"/>
              <a:t>Methodiek</a:t>
            </a:r>
          </a:p>
          <a:p>
            <a:pPr marL="0" indent="0">
              <a:buNone/>
            </a:pPr>
            <a:r>
              <a:rPr lang="nl-NL" dirty="0" smtClean="0"/>
              <a:t>Skills LAB</a:t>
            </a:r>
          </a:p>
          <a:p>
            <a:pPr marL="0" indent="0">
              <a:buNone/>
            </a:pPr>
            <a:r>
              <a:rPr lang="nl-NL" dirty="0" smtClean="0"/>
              <a:t>Skills PLEIN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b="1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247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CASUSSEN SEMESTER 1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 smtClean="0"/>
              <a:t>Elke </a:t>
            </a:r>
            <a:r>
              <a:rPr lang="nl-NL" dirty="0"/>
              <a:t>3 weken – en later dit semester elke 2 weken- krijgen de studenten een casus die te maken heeft met een </a:t>
            </a:r>
            <a:r>
              <a:rPr lang="nl-NL" dirty="0" smtClean="0"/>
              <a:t>werkveld</a:t>
            </a:r>
          </a:p>
          <a:p>
            <a:pPr marL="0" indent="0">
              <a:buNone/>
            </a:pPr>
            <a:endParaRPr lang="nl-NL" dirty="0" smtClean="0"/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Psychiatrie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Ouderenzorg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Gehandicaptenzorg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Vrouwenopvang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Speciaal basisonderwijs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Verslavingszorg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 </a:t>
            </a:r>
            <a:r>
              <a:rPr lang="nl-NL" dirty="0"/>
              <a:t>casus staat centraal bij Casus Café, maar wordt ook gebruikt bij de </a:t>
            </a:r>
            <a:r>
              <a:rPr lang="nl-NL" dirty="0" smtClean="0"/>
              <a:t>beroepsvakken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b="1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122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CASUS CAFE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Laatste vak van de week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b="1" dirty="0" smtClean="0"/>
              <a:t>Praten over het beroep:</a:t>
            </a:r>
          </a:p>
          <a:p>
            <a:r>
              <a:rPr lang="nl-NL" dirty="0" smtClean="0"/>
              <a:t>Aan de hand van de casus</a:t>
            </a:r>
          </a:p>
          <a:p>
            <a:r>
              <a:rPr lang="nl-NL" dirty="0" smtClean="0"/>
              <a:t>Wat zou jij doen in deze situatie…..? (dilemma’s)</a:t>
            </a:r>
          </a:p>
          <a:p>
            <a:r>
              <a:rPr lang="nl-NL" dirty="0" smtClean="0"/>
              <a:t>Wat gebeurt er allemaal in de maatschappelijke zorg?</a:t>
            </a:r>
          </a:p>
          <a:p>
            <a:r>
              <a:rPr lang="nl-NL" dirty="0" smtClean="0"/>
              <a:t>Gastsprekers/kijkje in de praktijk</a:t>
            </a:r>
          </a:p>
          <a:p>
            <a:r>
              <a:rPr lang="nl-NL" dirty="0" smtClean="0"/>
              <a:t>Actuele zaken uit het nieuws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717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LOB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Loopbaancompetenties</a:t>
            </a:r>
          </a:p>
          <a:p>
            <a:r>
              <a:rPr lang="nl-NL" dirty="0" smtClean="0"/>
              <a:t>Beroepshouding</a:t>
            </a:r>
          </a:p>
          <a:p>
            <a:r>
              <a:rPr lang="nl-NL" dirty="0" smtClean="0"/>
              <a:t>Studievaardigheden</a:t>
            </a:r>
          </a:p>
          <a:p>
            <a:r>
              <a:rPr lang="nl-NL" dirty="0" smtClean="0"/>
              <a:t>Individuele gesprekken</a:t>
            </a:r>
          </a:p>
          <a:p>
            <a:r>
              <a:rPr lang="nl-NL" dirty="0" smtClean="0"/>
              <a:t>Peercoaching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748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LOB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Aan </a:t>
            </a:r>
            <a:r>
              <a:rPr lang="nl-NL" dirty="0"/>
              <a:t>het einde van semester 1 heb je antwoord op de volgende twee vragen: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/>
              <a:t>Wat motiveert mij in het vak maatschappelijke zorg?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/>
              <a:t>Wat vind ik een uitdagende richting binnen MZ waar ik stage wil lopen?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Het resultaat is dat je een voor jou passende en inspirerende BPV-plek hebt </a:t>
            </a:r>
            <a:r>
              <a:rPr lang="nl-NL" dirty="0" smtClean="0"/>
              <a:t>gevonden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584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INHOUD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Opleiding MZ</a:t>
            </a:r>
          </a:p>
          <a:p>
            <a:r>
              <a:rPr lang="nl-NL" u="sng" dirty="0"/>
              <a:t>Lesplanners in LearningMatters!</a:t>
            </a:r>
          </a:p>
          <a:p>
            <a:r>
              <a:rPr lang="nl-NL" u="sng" dirty="0" smtClean="0"/>
              <a:t>Opleidingsplan </a:t>
            </a:r>
            <a:r>
              <a:rPr lang="nl-NL" u="sng" dirty="0" smtClean="0"/>
              <a:t>MZ cohort </a:t>
            </a:r>
            <a:r>
              <a:rPr lang="nl-NL" u="sng" dirty="0" smtClean="0"/>
              <a:t>2018</a:t>
            </a:r>
          </a:p>
          <a:p>
            <a:r>
              <a:rPr lang="nl-NL" dirty="0" smtClean="0"/>
              <a:t>Opzet </a:t>
            </a:r>
            <a:r>
              <a:rPr lang="nl-NL" dirty="0" smtClean="0"/>
              <a:t>semester 1</a:t>
            </a:r>
          </a:p>
          <a:p>
            <a:r>
              <a:rPr lang="nl-NL" dirty="0"/>
              <a:t>Toetsen en herkansen</a:t>
            </a:r>
          </a:p>
          <a:p>
            <a:r>
              <a:rPr lang="nl-NL" dirty="0"/>
              <a:t>Startbewijs</a:t>
            </a:r>
          </a:p>
          <a:p>
            <a:r>
              <a:rPr lang="nl-NL" dirty="0"/>
              <a:t>Aanwezigheid</a:t>
            </a:r>
          </a:p>
          <a:p>
            <a:r>
              <a:rPr lang="nl-NL" u="sng" dirty="0"/>
              <a:t>IJK-momenten</a:t>
            </a:r>
          </a:p>
          <a:p>
            <a:r>
              <a:rPr lang="nl-NL" u="sng" dirty="0"/>
              <a:t>Studievoortgang en BSA</a:t>
            </a:r>
          </a:p>
          <a:p>
            <a:endParaRPr lang="nl-NL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93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BOA-SYSTEEM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nl-NL" dirty="0" smtClean="0"/>
              <a:t>Beroepsgerichte opdrachten die studenten zelfstandig uitvoeren</a:t>
            </a:r>
          </a:p>
          <a:p>
            <a:pPr>
              <a:spcBef>
                <a:spcPts val="1200"/>
              </a:spcBef>
            </a:pPr>
            <a:endParaRPr lang="nl-NL" dirty="0" smtClean="0"/>
          </a:p>
          <a:p>
            <a:pPr>
              <a:spcBef>
                <a:spcPts val="1200"/>
              </a:spcBef>
            </a:pPr>
            <a:r>
              <a:rPr lang="nl-NL" dirty="0" smtClean="0"/>
              <a:t>Tijdens </a:t>
            </a:r>
            <a:r>
              <a:rPr lang="nl-NL" dirty="0"/>
              <a:t>de BOA-lesuren is er een docent telefonisch bereikbaar voor </a:t>
            </a:r>
            <a:r>
              <a:rPr lang="nl-NL" dirty="0" smtClean="0"/>
              <a:t>vragen</a:t>
            </a:r>
          </a:p>
          <a:p>
            <a:pPr>
              <a:spcBef>
                <a:spcPts val="1200"/>
              </a:spcBef>
            </a:pPr>
            <a:endParaRPr lang="nl-NL" dirty="0"/>
          </a:p>
          <a:p>
            <a:pPr>
              <a:spcBef>
                <a:spcPts val="1200"/>
              </a:spcBef>
            </a:pPr>
            <a:r>
              <a:rPr lang="nl-NL" dirty="0" smtClean="0"/>
              <a:t>Studenten </a:t>
            </a:r>
            <a:r>
              <a:rPr lang="nl-NL" dirty="0"/>
              <a:t>leveren de BOA-opdracht digitaal in voor het einde van het laatste ingeroosterde BOA-lesuur en ontvangen op dat moment een </a:t>
            </a:r>
            <a:r>
              <a:rPr lang="nl-NL" dirty="0" smtClean="0"/>
              <a:t>aanwezigheidsregistratie</a:t>
            </a:r>
          </a:p>
          <a:p>
            <a:pPr>
              <a:spcBef>
                <a:spcPts val="1200"/>
              </a:spcBef>
            </a:pPr>
            <a:endParaRPr lang="nl-NL" dirty="0" smtClean="0"/>
          </a:p>
          <a:p>
            <a:pPr>
              <a:spcBef>
                <a:spcPts val="1200"/>
              </a:spcBef>
            </a:pPr>
            <a:r>
              <a:rPr lang="nl-NL" dirty="0" smtClean="0"/>
              <a:t>De </a:t>
            </a:r>
            <a:r>
              <a:rPr lang="nl-NL" dirty="0"/>
              <a:t>BOA-opdracht wordt besproken tijdens het vak Casus </a:t>
            </a:r>
            <a:r>
              <a:rPr lang="nl-NL" dirty="0" smtClean="0"/>
              <a:t>Café en bij het beroepsvak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781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MODULE VOORBEREIDING BPV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In </a:t>
            </a:r>
            <a:r>
              <a:rPr lang="nl-NL" dirty="0"/>
              <a:t>week 19 wordt de module voorbereiding BPV </a:t>
            </a:r>
            <a:r>
              <a:rPr lang="nl-NL" dirty="0" smtClean="0"/>
              <a:t>gegeven. Gedurende </a:t>
            </a:r>
            <a:r>
              <a:rPr lang="nl-NL" dirty="0"/>
              <a:t>het semester worden studenten bij LOB begeleid in het vinden van een BPV-plek.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In </a:t>
            </a:r>
            <a:r>
              <a:rPr lang="nl-NL" dirty="0"/>
              <a:t>deze module staan de volgende onderwerpen centraal:</a:t>
            </a:r>
          </a:p>
          <a:p>
            <a:pPr lvl="0"/>
            <a:r>
              <a:rPr lang="nl-NL" dirty="0"/>
              <a:t>Uitleg oefenopdrachten</a:t>
            </a:r>
          </a:p>
          <a:p>
            <a:pPr lvl="0"/>
            <a:r>
              <a:rPr lang="nl-NL" dirty="0"/>
              <a:t>Leerdoel sociaal functioneren</a:t>
            </a:r>
          </a:p>
          <a:p>
            <a:pPr lvl="0"/>
            <a:r>
              <a:rPr lang="nl-NL" dirty="0"/>
              <a:t>Voorbereiden op intake d.m.v. intake-format </a:t>
            </a:r>
          </a:p>
          <a:p>
            <a:pPr lvl="0"/>
            <a:r>
              <a:rPr lang="nl-NL" dirty="0"/>
              <a:t>Praktische info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4298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WEEKPLANNING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Week 1: Intro</a:t>
            </a:r>
          </a:p>
          <a:p>
            <a:endParaRPr lang="nl-NL" dirty="0" smtClean="0"/>
          </a:p>
          <a:p>
            <a:r>
              <a:rPr lang="nl-NL" dirty="0" smtClean="0"/>
              <a:t>Week 2-10: les aan de hand van 3 casussen (1 casus per 3 weken)</a:t>
            </a:r>
          </a:p>
          <a:p>
            <a:endParaRPr lang="nl-NL" dirty="0" smtClean="0"/>
          </a:p>
          <a:p>
            <a:r>
              <a:rPr lang="nl-NL" dirty="0" smtClean="0"/>
              <a:t>Week 11: formatieve toetsweek</a:t>
            </a:r>
          </a:p>
          <a:p>
            <a:endParaRPr lang="nl-NL" dirty="0" smtClean="0"/>
          </a:p>
          <a:p>
            <a:r>
              <a:rPr lang="nl-NL" dirty="0" smtClean="0"/>
              <a:t>Week 12-17: les aan de hand van 3 casussen (1 casus per 2 weken)</a:t>
            </a:r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046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</a:rPr>
              <a:t>TOETSEN EN HERKANSINGEN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Week 18: toetsweek</a:t>
            </a:r>
          </a:p>
          <a:p>
            <a:endParaRPr lang="nl-NL" dirty="0" smtClean="0"/>
          </a:p>
          <a:p>
            <a:r>
              <a:rPr lang="nl-NL" dirty="0" smtClean="0"/>
              <a:t>Week 19: module voorbereiding BPV</a:t>
            </a:r>
          </a:p>
          <a:p>
            <a:endParaRPr lang="nl-NL" dirty="0" smtClean="0"/>
          </a:p>
          <a:p>
            <a:r>
              <a:rPr lang="nl-NL" dirty="0" smtClean="0"/>
              <a:t>Week 20 feedback en herkansing deel 1</a:t>
            </a:r>
          </a:p>
          <a:p>
            <a:endParaRPr lang="nl-NL" dirty="0" smtClean="0"/>
          </a:p>
          <a:p>
            <a:r>
              <a:rPr lang="nl-NL" dirty="0" smtClean="0"/>
              <a:t>Semester 2, week 6: herkansing deel 2 (buiten reguliere lessen om)</a:t>
            </a:r>
            <a:endParaRPr lang="nl-NL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326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HERKANSEN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dirty="0" smtClean="0"/>
              <a:t>Voor </a:t>
            </a:r>
            <a:r>
              <a:rPr lang="nl-NL" dirty="0"/>
              <a:t>alle onderdelen (ook voor de examens) is er bij een onvoldoende resultaat gedurende het schooljaar één reguliere </a:t>
            </a:r>
            <a:r>
              <a:rPr lang="nl-NL" dirty="0" smtClean="0"/>
              <a:t>herkansing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dirty="0" smtClean="0"/>
              <a:t> Voor </a:t>
            </a:r>
            <a:r>
              <a:rPr lang="nl-NL" dirty="0"/>
              <a:t>examens geldt dat de herkansing plaatsvindt in de daaropvolgende </a:t>
            </a:r>
            <a:r>
              <a:rPr lang="nl-NL" dirty="0" smtClean="0"/>
              <a:t>periode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nl-NL" dirty="0"/>
              <a:t>Voor toetsen geldt dat de theorietoetsen en gedragsobservaties binnen dezelfde onderwijsperiode </a:t>
            </a:r>
            <a:r>
              <a:rPr lang="nl-NL" dirty="0" smtClean="0"/>
              <a:t>plaatsvinden </a:t>
            </a:r>
            <a:r>
              <a:rPr lang="nl-NL" dirty="0"/>
              <a:t>of binnen 10 weken binnen de daaropvolgende </a:t>
            </a:r>
            <a:r>
              <a:rPr lang="nl-NL" dirty="0" smtClean="0"/>
              <a:t>onderwijsperiode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182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</a:rPr>
              <a:t>STARTBEWIJS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l-NL" dirty="0" smtClean="0"/>
              <a:t>De </a:t>
            </a:r>
            <a:r>
              <a:rPr lang="nl-NL" dirty="0"/>
              <a:t>student kan alleen dan starten met het examen van een werkproces als de student een startbewijs voor dat betreffende werkproces heeft </a:t>
            </a:r>
            <a:r>
              <a:rPr lang="nl-NL" dirty="0" smtClean="0"/>
              <a:t>ontvangen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nl-NL" dirty="0" smtClean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l-NL" dirty="0" smtClean="0"/>
              <a:t>Het </a:t>
            </a:r>
            <a:r>
              <a:rPr lang="nl-NL" dirty="0"/>
              <a:t>startbewijs per werkproces wordt afgegeven nadat de BPV-ontwikkelopdracht van het werkproces met een voldoende is afgerond </a:t>
            </a:r>
            <a:endParaRPr lang="nl-NL" dirty="0" smtClean="0"/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nl-NL" b="1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l-NL" b="1" dirty="0" smtClean="0"/>
              <a:t>en </a:t>
            </a:r>
            <a:r>
              <a:rPr lang="nl-NL" b="1" dirty="0"/>
              <a:t>het beroepsvak of –vakken voor dat werkproces met een voldoende is/zijn </a:t>
            </a:r>
            <a:r>
              <a:rPr lang="nl-NL" b="1" dirty="0" smtClean="0"/>
              <a:t>afgerond</a:t>
            </a:r>
            <a:endParaRPr lang="nl-NL" b="1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49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</a:rPr>
              <a:t>AANWEZIGHEID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dirty="0" smtClean="0"/>
              <a:t>Voor </a:t>
            </a:r>
            <a:r>
              <a:rPr lang="nl-NL" dirty="0"/>
              <a:t>je ontwikkeling en de voortgang van je opleiding is het belangrijk dat je bij alle onderwijsactiviteiten aanwezig bent. Dit geldt natuurlijk voor alle </a:t>
            </a:r>
            <a:r>
              <a:rPr lang="nl-NL" dirty="0" smtClean="0"/>
              <a:t>studenten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nl-N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dirty="0" smtClean="0"/>
              <a:t>De </a:t>
            </a:r>
            <a:r>
              <a:rPr lang="nl-NL" dirty="0"/>
              <a:t>docenten registreren aan het begin van de les digitaal wie er aan- en afwezig </a:t>
            </a:r>
            <a:r>
              <a:rPr lang="nl-NL" dirty="0" smtClean="0"/>
              <a:t>is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nl-N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dirty="0" smtClean="0"/>
              <a:t>Deze </a:t>
            </a:r>
            <a:r>
              <a:rPr lang="nl-NL" dirty="0"/>
              <a:t>aanwezigheidsregistratie (AWR) is in te zien door zowel de studentenadministratie als door jou zelf (via SharePoint</a:t>
            </a:r>
            <a:r>
              <a:rPr lang="nl-NL" dirty="0" smtClean="0"/>
              <a:t>)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691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</a:rPr>
              <a:t>STUDIEVOORTGANG EN BSA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dirty="0" smtClean="0"/>
              <a:t>Met </a:t>
            </a:r>
            <a:r>
              <a:rPr lang="nl-NL" dirty="0"/>
              <a:t>regelmaat wordt de ontwikkelingsvoortgang van de studenten vastgesteld en besproken: de </a:t>
            </a:r>
            <a:r>
              <a:rPr lang="nl-NL" dirty="0" smtClean="0"/>
              <a:t>IJK-momenten</a:t>
            </a:r>
            <a:endParaRPr lang="nl-NL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dirty="0" smtClean="0"/>
              <a:t>De </a:t>
            </a:r>
            <a:r>
              <a:rPr lang="nl-NL" dirty="0"/>
              <a:t>student bespreekt de studievoortgang met zijn LOB’er, waarbij de LOB’er de feedback duidelijk onderbouwt en de student kans geeft hierop te </a:t>
            </a:r>
            <a:r>
              <a:rPr lang="nl-NL" dirty="0" smtClean="0"/>
              <a:t>reageren</a:t>
            </a:r>
            <a:endParaRPr lang="nl-NL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dirty="0" smtClean="0"/>
              <a:t>De </a:t>
            </a:r>
            <a:r>
              <a:rPr lang="nl-NL" dirty="0"/>
              <a:t>student bereidt dit moment voor door alle relevante gegevens te verzamelen volgens een vast </a:t>
            </a:r>
            <a:r>
              <a:rPr lang="nl-NL" dirty="0" smtClean="0"/>
              <a:t>format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114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</a:rPr>
              <a:t>STUDIEVOORTGANG EN BSA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Ga naar de digitale </a:t>
            </a:r>
            <a:r>
              <a:rPr lang="nl-NL" dirty="0" smtClean="0">
                <a:hlinkClick r:id="rId2"/>
              </a:rPr>
              <a:t>Studiehandleiding</a:t>
            </a:r>
            <a:r>
              <a:rPr lang="nl-NL" dirty="0" smtClean="0"/>
              <a:t> voor nadere uitleg over: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Studievoortgangssystematiek</a:t>
            </a:r>
          </a:p>
          <a:p>
            <a:r>
              <a:rPr lang="nl-NL" dirty="0" smtClean="0"/>
              <a:t>Bindend Studie Advies (BSA)</a:t>
            </a:r>
          </a:p>
          <a:p>
            <a:r>
              <a:rPr lang="nl-NL" dirty="0" smtClean="0"/>
              <a:t>IJK-momenten</a:t>
            </a:r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744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</a:rPr>
              <a:t>OPLEIDING MZ (CREBO’S)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nl-NL" dirty="0" smtClean="0"/>
              <a:t>Niveau 3</a:t>
            </a:r>
          </a:p>
          <a:p>
            <a:pPr marL="708660" lvl="1" indent="-342900">
              <a:spcBef>
                <a:spcPts val="1200"/>
              </a:spcBef>
            </a:pPr>
            <a:r>
              <a:rPr lang="nl-NL" dirty="0" smtClean="0"/>
              <a:t>Begeleider gehandicaptenzorg</a:t>
            </a:r>
          </a:p>
          <a:p>
            <a:pPr marL="708660" lvl="1" indent="-342900">
              <a:spcBef>
                <a:spcPts val="1200"/>
              </a:spcBef>
            </a:pPr>
            <a:r>
              <a:rPr lang="nl-NL" dirty="0" smtClean="0"/>
              <a:t>Begeleider specifieke doelgroepen</a:t>
            </a:r>
          </a:p>
          <a:p>
            <a:pPr marL="365760" lvl="1" indent="0">
              <a:spcBef>
                <a:spcPts val="1200"/>
              </a:spcBef>
              <a:buNone/>
            </a:pPr>
            <a:endParaRPr lang="nl-NL" dirty="0" smtClean="0"/>
          </a:p>
          <a:p>
            <a:pPr>
              <a:spcBef>
                <a:spcPts val="1200"/>
              </a:spcBef>
            </a:pPr>
            <a:r>
              <a:rPr lang="nl-NL" dirty="0" smtClean="0"/>
              <a:t>Niveau 4</a:t>
            </a:r>
          </a:p>
          <a:p>
            <a:pPr lvl="1">
              <a:spcBef>
                <a:spcPts val="1200"/>
              </a:spcBef>
            </a:pPr>
            <a:r>
              <a:rPr lang="nl-NL" dirty="0" smtClean="0"/>
              <a:t>Persoonlijk begeleider gehandicaptenzorg</a:t>
            </a:r>
          </a:p>
          <a:p>
            <a:pPr lvl="1">
              <a:spcBef>
                <a:spcPts val="1200"/>
              </a:spcBef>
            </a:pPr>
            <a:r>
              <a:rPr lang="nl-NL" dirty="0" smtClean="0"/>
              <a:t>Persoonlijk begeleider specifieke doelgroepen</a:t>
            </a:r>
          </a:p>
          <a:p>
            <a:pPr lvl="1">
              <a:spcBef>
                <a:spcPts val="1200"/>
              </a:spcBef>
            </a:pPr>
            <a:r>
              <a:rPr lang="nl-NL" dirty="0" smtClean="0"/>
              <a:t>Thuisbegeleider</a:t>
            </a:r>
          </a:p>
          <a:p>
            <a:pPr lvl="1">
              <a:spcBef>
                <a:spcPts val="1200"/>
              </a:spcBef>
            </a:pPr>
            <a:r>
              <a:rPr lang="nl-NL" dirty="0" smtClean="0"/>
              <a:t>Agogisch medewerker GGZ</a:t>
            </a:r>
          </a:p>
          <a:p>
            <a:endParaRPr lang="nl-NL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442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OPLEIDINGSSTRUCTUUR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nl-NL" dirty="0" smtClean="0"/>
              <a:t>De opleiding bestaat uit een:</a:t>
            </a:r>
          </a:p>
          <a:p>
            <a:pPr>
              <a:spcBef>
                <a:spcPts val="1200"/>
              </a:spcBef>
            </a:pPr>
            <a:r>
              <a:rPr lang="nl-NL" dirty="0" smtClean="0"/>
              <a:t>Basisdeel</a:t>
            </a:r>
          </a:p>
          <a:p>
            <a:pPr>
              <a:spcBef>
                <a:spcPts val="1200"/>
              </a:spcBef>
            </a:pPr>
            <a:r>
              <a:rPr lang="nl-NL" dirty="0" smtClean="0"/>
              <a:t>Profieldeel</a:t>
            </a:r>
          </a:p>
          <a:p>
            <a:endParaRPr lang="nl-NL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254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WERKPROCESSEN BASISDEEL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Inventariseert ondersteuningsvragen van de cliënt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Ondersteunt de cliënt bij persoonlijke verzorging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Ondersteunt de cliënt bij wonen en huishouden 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Ondersteunt de cliënt bij dagbesteding 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Reageert op onvoorziene en crisessituaties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Stemt de werkzaamheden af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Evalueert de geboden ondersteuning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Werkt aan eigen deskundigheid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Werkt aan bevorderen en bewaken van kwaliteitszorg</a:t>
            </a:r>
          </a:p>
          <a:p>
            <a:endParaRPr lang="nl-NL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986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WERKPROCESSEN PROFIELDEEL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BGZ:		4 werkprocessen</a:t>
            </a:r>
          </a:p>
          <a:p>
            <a:r>
              <a:rPr lang="nl-NL" dirty="0" smtClean="0"/>
              <a:t>PBGZ: 	8 werkprocessen</a:t>
            </a:r>
          </a:p>
          <a:p>
            <a:r>
              <a:rPr lang="nl-NL" dirty="0" smtClean="0"/>
              <a:t>BSD:		3 werkprocessen</a:t>
            </a:r>
          </a:p>
          <a:p>
            <a:r>
              <a:rPr lang="nl-NL" dirty="0" smtClean="0"/>
              <a:t>PBSD:	6 werkprocessen</a:t>
            </a:r>
          </a:p>
          <a:p>
            <a:r>
              <a:rPr lang="nl-NL" dirty="0" smtClean="0"/>
              <a:t>AMGGZ:	6 werkprocessen</a:t>
            </a:r>
          </a:p>
          <a:p>
            <a:r>
              <a:rPr lang="nl-NL" dirty="0" smtClean="0"/>
              <a:t>TB:		7 werkprocessen</a:t>
            </a:r>
          </a:p>
          <a:p>
            <a:endParaRPr lang="nl-NL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225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</a:rPr>
              <a:t>LESPLANNERS IN LEARNINGMATTERS!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hlinkClick r:id="rId2"/>
              </a:rPr>
              <a:t>KLIK </a:t>
            </a:r>
            <a:r>
              <a:rPr lang="nl-NL" b="1" dirty="0" smtClean="0">
                <a:hlinkClick r:id="rId2"/>
              </a:rPr>
              <a:t>HIER OM NAAR </a:t>
            </a:r>
            <a:r>
              <a:rPr lang="nl-NL" b="1" dirty="0" smtClean="0">
                <a:hlinkClick r:id="rId2"/>
              </a:rPr>
              <a:t>LEARNINGMATTERS! TE </a:t>
            </a:r>
            <a:r>
              <a:rPr lang="nl-NL" b="1" dirty="0" smtClean="0">
                <a:hlinkClick r:id="rId2"/>
              </a:rPr>
              <a:t>GAAN</a:t>
            </a:r>
            <a:endParaRPr lang="nl-NL" b="1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4708" y="365125"/>
            <a:ext cx="1227909" cy="11893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171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</a:rPr>
              <a:t>OPLEIDINGSPLAN (KADERS)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Opleidingsplan</a:t>
            </a:r>
          </a:p>
          <a:p>
            <a:r>
              <a:rPr lang="nl-NL" dirty="0" smtClean="0"/>
              <a:t>Examenplan</a:t>
            </a:r>
          </a:p>
          <a:p>
            <a:r>
              <a:rPr lang="nl-NL" dirty="0" smtClean="0"/>
              <a:t>Lessentabel</a:t>
            </a:r>
          </a:p>
          <a:p>
            <a:r>
              <a:rPr lang="nl-NL" dirty="0" smtClean="0"/>
              <a:t>Onderwijsplan</a:t>
            </a:r>
            <a:endParaRPr lang="nl-NL" dirty="0"/>
          </a:p>
          <a:p>
            <a:r>
              <a:rPr lang="nl-NL" dirty="0" smtClean="0"/>
              <a:t>Toetsplan</a:t>
            </a:r>
          </a:p>
          <a:p>
            <a:r>
              <a:rPr lang="nl-NL" dirty="0" smtClean="0"/>
              <a:t>TOP-model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b="1" dirty="0" smtClean="0">
                <a:hlinkClick r:id="rId2"/>
              </a:rPr>
              <a:t>KLIK HIER OM NAAR </a:t>
            </a:r>
            <a:r>
              <a:rPr lang="nl-NL" b="1" dirty="0" smtClean="0">
                <a:hlinkClick r:id="rId2"/>
              </a:rPr>
              <a:t>HET OPLEIDINGSPLAN TE </a:t>
            </a:r>
            <a:r>
              <a:rPr lang="nl-NL" b="1" dirty="0" smtClean="0">
                <a:hlinkClick r:id="rId2"/>
              </a:rPr>
              <a:t>GAAN</a:t>
            </a:r>
            <a:endParaRPr lang="nl-NL" b="1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18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ONDERWIJSPLAN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b="1" dirty="0" smtClean="0"/>
              <a:t>Semester 1</a:t>
            </a:r>
          </a:p>
          <a:p>
            <a:pPr marL="0" indent="0">
              <a:buNone/>
            </a:pPr>
            <a:r>
              <a:rPr lang="nl-NL" dirty="0" smtClean="0"/>
              <a:t>Lessen op school</a:t>
            </a:r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b="1" dirty="0" smtClean="0"/>
              <a:t>Semester 2</a:t>
            </a:r>
          </a:p>
          <a:p>
            <a:pPr marL="0" indent="0">
              <a:buNone/>
            </a:pPr>
            <a:r>
              <a:rPr lang="nl-NL" dirty="0" smtClean="0"/>
              <a:t>Lessen op school</a:t>
            </a:r>
          </a:p>
          <a:p>
            <a:pPr marL="0" indent="0">
              <a:buNone/>
            </a:pPr>
            <a:r>
              <a:rPr lang="nl-NL" dirty="0" smtClean="0"/>
              <a:t>BPV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b="1" dirty="0" smtClean="0"/>
              <a:t>Semester 3-6</a:t>
            </a:r>
          </a:p>
          <a:p>
            <a:pPr marL="0" indent="0">
              <a:buNone/>
            </a:pPr>
            <a:r>
              <a:rPr lang="nl-NL" dirty="0" smtClean="0"/>
              <a:t>Lessen op school</a:t>
            </a:r>
          </a:p>
          <a:p>
            <a:pPr marL="0" indent="0">
              <a:buNone/>
            </a:pPr>
            <a:r>
              <a:rPr lang="nl-NL" dirty="0" smtClean="0"/>
              <a:t>BPV</a:t>
            </a:r>
          </a:p>
          <a:p>
            <a:pPr marL="0" indent="0">
              <a:buNone/>
            </a:pPr>
            <a:r>
              <a:rPr lang="nl-NL" dirty="0" smtClean="0"/>
              <a:t>Examens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 descr="Afbeeldingsresultaat voor albeda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109" y="469611"/>
            <a:ext cx="2593175" cy="967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505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801</Words>
  <Application>Microsoft Office PowerPoint</Application>
  <PresentationFormat>Breedbeeld</PresentationFormat>
  <Paragraphs>228</Paragraphs>
  <Slides>28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Kantoorthema</vt:lpstr>
      <vt:lpstr>WELKOM!</vt:lpstr>
      <vt:lpstr>INHOUD</vt:lpstr>
      <vt:lpstr>OPLEIDING MZ (CREBO’S)</vt:lpstr>
      <vt:lpstr>OPLEIDINGSSTRUCTUUR</vt:lpstr>
      <vt:lpstr>WERKPROCESSEN BASISDEEL</vt:lpstr>
      <vt:lpstr>WERKPROCESSEN PROFIELDEEL</vt:lpstr>
      <vt:lpstr>LESPLANNERS IN LEARNINGMATTERS!</vt:lpstr>
      <vt:lpstr>OPLEIDINGSPLAN (KADERS)</vt:lpstr>
      <vt:lpstr>ONDERWIJSPLAN</vt:lpstr>
      <vt:lpstr>SOORTEN ONDERWIJS</vt:lpstr>
      <vt:lpstr>OPZET SEMESTER 1</vt:lpstr>
      <vt:lpstr>ROOSTER SEMESTER 1</vt:lpstr>
      <vt:lpstr>WERKPROCESSEN</vt:lpstr>
      <vt:lpstr>VAKKEN SEMESTER 1</vt:lpstr>
      <vt:lpstr>BEROEPSVAKKEN SEMESTER 1</vt:lpstr>
      <vt:lpstr>CASUSSEN SEMESTER 1</vt:lpstr>
      <vt:lpstr>CASUS CAFE</vt:lpstr>
      <vt:lpstr>LOB</vt:lpstr>
      <vt:lpstr>LOB</vt:lpstr>
      <vt:lpstr>BOA-SYSTEEM</vt:lpstr>
      <vt:lpstr>MODULE VOORBEREIDING BPV</vt:lpstr>
      <vt:lpstr>WEEKPLANNING</vt:lpstr>
      <vt:lpstr>TOETSEN EN HERKANSINGEN</vt:lpstr>
      <vt:lpstr>HERKANSEN</vt:lpstr>
      <vt:lpstr>STARTBEWIJS</vt:lpstr>
      <vt:lpstr>AANWEZIGHEID</vt:lpstr>
      <vt:lpstr>STUDIEVOORTGANG EN BSA</vt:lpstr>
      <vt:lpstr>STUDIEVOORTGANG EN BSA</vt:lpstr>
    </vt:vector>
  </TitlesOfParts>
  <Company>Albeda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WELKOM!</dc:title>
  <dc:creator>Esther Gouweloos</dc:creator>
  <cp:lastModifiedBy>Esther Gouweloos</cp:lastModifiedBy>
  <cp:revision>49</cp:revision>
  <dcterms:created xsi:type="dcterms:W3CDTF">2018-07-01T09:00:27Z</dcterms:created>
  <dcterms:modified xsi:type="dcterms:W3CDTF">2018-08-14T13:41:47Z</dcterms:modified>
</cp:coreProperties>
</file>