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2" r:id="rId25"/>
    <p:sldId id="283" r:id="rId2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nl-NL" smtClean="0"/>
              <a:t>Klik om de stijl te bewerken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A895DBF-BCE7-4525-A96A-3CD33E4F2970}" type="datetimeFigureOut">
              <a:rPr lang="nl-NL" smtClean="0"/>
              <a:t>2-7-2018</a:t>
            </a:fld>
            <a:endParaRPr lang="nl-N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nl-N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84EA6CC-570F-4CDD-B5D3-472B547507C5}" type="slidenum">
              <a:rPr lang="nl-NL" smtClean="0"/>
              <a:t>‹nr.›</a:t>
            </a:fld>
            <a:endParaRPr lang="nl-N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FA895DBF-BCE7-4525-A96A-3CD33E4F2970}" type="datetimeFigureOut">
              <a:rPr lang="nl-NL" smtClean="0"/>
              <a:t>2-7-2018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84EA6CC-570F-4CDD-B5D3-472B547507C5}"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nl-NL" smtClean="0"/>
              <a:t>Klik om de stijl te bewerken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FA895DBF-BCE7-4525-A96A-3CD33E4F2970}" type="datetimeFigureOut">
              <a:rPr lang="nl-NL" smtClean="0"/>
              <a:t>2-7-2018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84EA6CC-570F-4CDD-B5D3-472B547507C5}"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FA895DBF-BCE7-4525-A96A-3CD33E4F2970}" type="datetimeFigureOut">
              <a:rPr lang="nl-NL" smtClean="0"/>
              <a:t>2-7-2018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84EA6CC-570F-4CDD-B5D3-472B547507C5}"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nl-NL" smtClean="0"/>
              <a:t>Klik om de stijl te bewerken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FA895DBF-BCE7-4525-A96A-3CD33E4F2970}" type="datetimeFigureOut">
              <a:rPr lang="nl-NL" smtClean="0"/>
              <a:t>2-7-2018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84EA6CC-570F-4CDD-B5D3-472B547507C5}"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5" name="Date Placeholder 4"/>
          <p:cNvSpPr>
            <a:spLocks noGrp="1"/>
          </p:cNvSpPr>
          <p:nvPr>
            <p:ph type="dt" sz="half" idx="10"/>
          </p:nvPr>
        </p:nvSpPr>
        <p:spPr/>
        <p:txBody>
          <a:bodyPr/>
          <a:lstStyle/>
          <a:p>
            <a:fld id="{FA895DBF-BCE7-4525-A96A-3CD33E4F2970}" type="datetimeFigureOut">
              <a:rPr lang="nl-NL" smtClean="0"/>
              <a:t>2-7-2018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84EA6CC-570F-4CDD-B5D3-472B547507C5}" type="slidenum">
              <a:rPr lang="nl-NL" smtClean="0"/>
              <a:t>‹nr.›</a:t>
            </a:fld>
            <a:endParaRPr lang="nl-NL"/>
          </a:p>
        </p:txBody>
      </p:sp>
      <p:sp>
        <p:nvSpPr>
          <p:cNvPr id="9" name="Content Placeholder 8"/>
          <p:cNvSpPr>
            <a:spLocks noGrp="1"/>
          </p:cNvSpPr>
          <p:nvPr>
            <p:ph sz="quarter" idx="13"/>
          </p:nvPr>
        </p:nvSpPr>
        <p:spPr>
          <a:xfrm>
            <a:off x="1042416" y="2313432"/>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FA895DBF-BCE7-4525-A96A-3CD33E4F2970}" type="datetimeFigureOut">
              <a:rPr lang="nl-NL" smtClean="0"/>
              <a:t>2-7-2018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84EA6CC-570F-4CDD-B5D3-472B547507C5}"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FA895DBF-BCE7-4525-A96A-3CD33E4F2970}" type="datetimeFigureOut">
              <a:rPr lang="nl-NL" smtClean="0"/>
              <a:t>2-7-2018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84EA6CC-570F-4CDD-B5D3-472B547507C5}"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895DBF-BCE7-4525-A96A-3CD33E4F2970}" type="datetimeFigureOut">
              <a:rPr lang="nl-NL" smtClean="0"/>
              <a:t>2-7-2018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84EA6CC-570F-4CDD-B5D3-472B547507C5}"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A895DBF-BCE7-4525-A96A-3CD33E4F2970}" type="datetimeFigureOut">
              <a:rPr lang="nl-NL" smtClean="0"/>
              <a:t>2-7-2018</a:t>
            </a:fld>
            <a:endParaRPr lang="nl-NL"/>
          </a:p>
        </p:txBody>
      </p:sp>
      <p:sp>
        <p:nvSpPr>
          <p:cNvPr id="7" name="Slide Number Placeholder 6"/>
          <p:cNvSpPr>
            <a:spLocks noGrp="1"/>
          </p:cNvSpPr>
          <p:nvPr>
            <p:ph type="sldNum" sz="quarter" idx="12"/>
          </p:nvPr>
        </p:nvSpPr>
        <p:spPr/>
        <p:txBody>
          <a:bodyPr/>
          <a:lstStyle/>
          <a:p>
            <a:fld id="{784EA6CC-570F-4CDD-B5D3-472B547507C5}" type="slidenum">
              <a:rPr lang="nl-NL" smtClean="0"/>
              <a:t>‹nr.›</a:t>
            </a:fld>
            <a:endParaRPr lang="nl-N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nl-NL" smtClean="0"/>
              <a:t>Klik om de stijl te bewerken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nl-NL" smtClean="0"/>
              <a:t>Klik om de stijl te bewerken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FA895DBF-BCE7-4525-A96A-3CD33E4F2970}" type="datetimeFigureOut">
              <a:rPr lang="nl-NL" smtClean="0"/>
              <a:t>2-7-2018</a:t>
            </a:fld>
            <a:endParaRPr lang="nl-N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7" name="Slide Number Placeholder 6"/>
          <p:cNvSpPr>
            <a:spLocks noGrp="1"/>
          </p:cNvSpPr>
          <p:nvPr>
            <p:ph type="sldNum" sz="quarter" idx="12"/>
          </p:nvPr>
        </p:nvSpPr>
        <p:spPr/>
        <p:txBody>
          <a:bodyPr/>
          <a:lstStyle/>
          <a:p>
            <a:fld id="{784EA6CC-570F-4CDD-B5D3-472B547507C5}"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A895DBF-BCE7-4525-A96A-3CD33E4F2970}" type="datetimeFigureOut">
              <a:rPr lang="nl-NL" smtClean="0"/>
              <a:t>2-7-2018</a:t>
            </a:fld>
            <a:endParaRPr lang="nl-N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nl-N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84EA6CC-570F-4CDD-B5D3-472B547507C5}"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Ouderenzorg</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2433461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b="1" dirty="0" smtClean="0"/>
              <a:t>Psychische problemen</a:t>
            </a:r>
          </a:p>
          <a:p>
            <a:pPr marL="0" indent="0">
              <a:buNone/>
            </a:pPr>
            <a:r>
              <a:rPr lang="nl-NL" dirty="0" smtClean="0"/>
              <a:t>Door verlieservaringen en de vermindering van de eigen draagkracht kan het psychisch evenwicht verstoord raken en kunnen ouderen te maken krijgen met psychische problemen. </a:t>
            </a:r>
          </a:p>
          <a:p>
            <a:pPr marL="0" indent="0">
              <a:buNone/>
            </a:pPr>
            <a:r>
              <a:rPr lang="nl-NL" b="1" dirty="0" smtClean="0"/>
              <a:t>Psychosociale problemen</a:t>
            </a:r>
          </a:p>
          <a:p>
            <a:pPr marL="0" indent="0">
              <a:buNone/>
            </a:pPr>
            <a:r>
              <a:rPr lang="nl-NL" dirty="0" smtClean="0"/>
              <a:t>Voorbeelden: eenzaamheid, ernstige problemen in relatie(s) en rouwverwerking. Kenmerkend voor deze problemen zijn emotionele moeilijkheden en psychische spanningen. </a:t>
            </a:r>
            <a:endParaRPr lang="nl-NL" dirty="0"/>
          </a:p>
        </p:txBody>
      </p:sp>
    </p:spTree>
    <p:extLst>
      <p:ext uri="{BB962C8B-B14F-4D97-AF65-F5344CB8AC3E}">
        <p14:creationId xmlns:p14="http://schemas.microsoft.com/office/powerpoint/2010/main" val="35342563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b="1" dirty="0" smtClean="0"/>
              <a:t>Psychiatrische problemen</a:t>
            </a:r>
          </a:p>
          <a:p>
            <a:pPr marL="0" indent="0">
              <a:buNone/>
            </a:pPr>
            <a:r>
              <a:rPr lang="nl-NL" dirty="0" smtClean="0"/>
              <a:t>Ouderen met een chronisch psychiatrisch ziektebeeld. </a:t>
            </a:r>
          </a:p>
          <a:p>
            <a:pPr marL="0" indent="0">
              <a:buNone/>
            </a:pPr>
            <a:r>
              <a:rPr lang="nl-NL" dirty="0" smtClean="0"/>
              <a:t>Het psychisch evenwicht, het psychisch functioneren is verstoord. Angst-, stemmings-, en psychotische stoornissen zijn voorbeelden van psychiatrische problemen. </a:t>
            </a:r>
          </a:p>
          <a:p>
            <a:pPr marL="0" indent="0">
              <a:buNone/>
            </a:pPr>
            <a:r>
              <a:rPr lang="nl-NL" b="1" dirty="0" smtClean="0"/>
              <a:t>Gecombineerde problematiek</a:t>
            </a:r>
          </a:p>
          <a:p>
            <a:pPr marL="0" indent="0">
              <a:buNone/>
            </a:pPr>
            <a:r>
              <a:rPr lang="nl-NL" dirty="0" smtClean="0"/>
              <a:t>Combinatie van problemen: terug trekken, eenzaamheid, depressief en verschijnselen van beginnende dementie. </a:t>
            </a:r>
            <a:endParaRPr lang="nl-NL" dirty="0"/>
          </a:p>
        </p:txBody>
      </p:sp>
    </p:spTree>
    <p:extLst>
      <p:ext uri="{BB962C8B-B14F-4D97-AF65-F5344CB8AC3E}">
        <p14:creationId xmlns:p14="http://schemas.microsoft.com/office/powerpoint/2010/main" val="32222659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De somatische en psychogeriatrische cliënt </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b="1" dirty="0" smtClean="0"/>
              <a:t>Lichamelijke beperking </a:t>
            </a:r>
            <a:r>
              <a:rPr lang="nl-NL" dirty="0" smtClean="0"/>
              <a:t>wordt ook wel een somatische aandoening genoemd.</a:t>
            </a:r>
          </a:p>
          <a:p>
            <a:pPr marL="0" indent="0">
              <a:buNone/>
            </a:pPr>
            <a:endParaRPr lang="nl-NL" dirty="0" smtClean="0"/>
          </a:p>
          <a:p>
            <a:pPr marL="0" indent="0">
              <a:buNone/>
            </a:pPr>
            <a:r>
              <a:rPr lang="nl-NL" dirty="0" smtClean="0"/>
              <a:t>Somatische verpleeghuis</a:t>
            </a:r>
          </a:p>
          <a:p>
            <a:pPr marL="0" indent="0">
              <a:buNone/>
            </a:pPr>
            <a:r>
              <a:rPr lang="nl-NL" dirty="0" smtClean="0"/>
              <a:t>Voor mensen die voor langere tijd verpleging nodig hebben. De specialistische zorg van een ziekenhuis is niet (meer) nodig en de thuiszorg of verzorgingshuis kan de nodige zorg niet bieden. </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2415711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Verdelen in 4 groepen</a:t>
            </a:r>
          </a:p>
          <a:p>
            <a:pPr marL="0" indent="0">
              <a:buNone/>
            </a:pPr>
            <a:r>
              <a:rPr lang="nl-NL" b="1" dirty="0" smtClean="0"/>
              <a:t>De chronisch of langdurig zieken, ofwel blijvers </a:t>
            </a:r>
            <a:r>
              <a:rPr lang="nl-NL" dirty="0" smtClean="0"/>
              <a:t>Zij hebben een of meer niet te genezen aandoeningen (hersenbloeding).</a:t>
            </a:r>
          </a:p>
          <a:p>
            <a:pPr marL="0" indent="0">
              <a:buNone/>
            </a:pPr>
            <a:r>
              <a:rPr lang="nl-NL" b="1" dirty="0" smtClean="0"/>
              <a:t>De reactiverings- of revalidatiecliënten </a:t>
            </a:r>
          </a:p>
          <a:p>
            <a:pPr marL="0" indent="0">
              <a:buNone/>
            </a:pPr>
            <a:r>
              <a:rPr lang="nl-NL" dirty="0" smtClean="0"/>
              <a:t>Veelal ouderen die na ontslag uit het ziekenhuis nog verdere behandeling en/of verpleging nodig hebben (grote operatie aan het bewegingsapparaat). </a:t>
            </a:r>
          </a:p>
          <a:p>
            <a:pPr marL="0" indent="0">
              <a:buNone/>
            </a:pPr>
            <a:endParaRPr lang="nl-NL" dirty="0"/>
          </a:p>
        </p:txBody>
      </p:sp>
    </p:spTree>
    <p:extLst>
      <p:ext uri="{BB962C8B-B14F-4D97-AF65-F5344CB8AC3E}">
        <p14:creationId xmlns:p14="http://schemas.microsoft.com/office/powerpoint/2010/main" val="1021869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b="1" dirty="0" smtClean="0"/>
              <a:t>Terminale cliënten</a:t>
            </a:r>
          </a:p>
          <a:p>
            <a:pPr marL="0" indent="0">
              <a:buNone/>
            </a:pPr>
            <a:r>
              <a:rPr lang="nl-NL" dirty="0" smtClean="0"/>
              <a:t>Cliënten die over niet al te lange tijd zullen overlijden. Deze mensen zijn opgegeven (kanker). Naast medische en/of lichamelijke verzorging hebben ze behoefte aan psychische begeleiding en opvang. </a:t>
            </a:r>
          </a:p>
          <a:p>
            <a:pPr marL="0" indent="0">
              <a:buNone/>
            </a:pPr>
            <a:r>
              <a:rPr lang="nl-NL" b="1" dirty="0" smtClean="0"/>
              <a:t>Tijdelijke cliënten</a:t>
            </a:r>
          </a:p>
          <a:p>
            <a:pPr marL="0" indent="0">
              <a:buNone/>
            </a:pPr>
            <a:r>
              <a:rPr lang="nl-NL" dirty="0" smtClean="0"/>
              <a:t>Cliënten die voor een korte periode worden opgenomen (partner/verzorger ziek of op vakantie  is) </a:t>
            </a:r>
            <a:endParaRPr lang="nl-NL" dirty="0"/>
          </a:p>
        </p:txBody>
      </p:sp>
    </p:spTree>
    <p:extLst>
      <p:ext uri="{BB962C8B-B14F-4D97-AF65-F5344CB8AC3E}">
        <p14:creationId xmlns:p14="http://schemas.microsoft.com/office/powerpoint/2010/main" val="1996621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92500"/>
          </a:bodyPr>
          <a:lstStyle/>
          <a:p>
            <a:pPr marL="0" indent="0">
              <a:buNone/>
            </a:pPr>
            <a:r>
              <a:rPr lang="nl-NL" b="1" dirty="0" smtClean="0"/>
              <a:t>Doelen somatische verpleeghuis of een afdeling somatiek van een verpleeghuis</a:t>
            </a:r>
          </a:p>
          <a:p>
            <a:pPr>
              <a:buFont typeface="Arial" charset="0"/>
              <a:buChar char="•"/>
            </a:pPr>
            <a:r>
              <a:rPr lang="nl-NL" dirty="0" smtClean="0"/>
              <a:t>Goede medische/verpleegkundige zorg bieden;</a:t>
            </a:r>
          </a:p>
          <a:p>
            <a:pPr>
              <a:buFont typeface="Arial" charset="0"/>
              <a:buChar char="•"/>
            </a:pPr>
            <a:r>
              <a:rPr lang="nl-NL" dirty="0" smtClean="0"/>
              <a:t>De bewoners een woonomgeving, leefomgeving bieden, waarin zij met hun beperking of ziekten leren omgaan en waarin zij met hun beperking of ziekte kunnen leven, samen met andere mensen. </a:t>
            </a:r>
            <a:endParaRPr lang="nl-NL" dirty="0"/>
          </a:p>
        </p:txBody>
      </p:sp>
    </p:spTree>
    <p:extLst>
      <p:ext uri="{BB962C8B-B14F-4D97-AF65-F5344CB8AC3E}">
        <p14:creationId xmlns:p14="http://schemas.microsoft.com/office/powerpoint/2010/main" val="4022718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92500"/>
          </a:bodyPr>
          <a:lstStyle/>
          <a:p>
            <a:pPr marL="0" indent="0">
              <a:buNone/>
            </a:pPr>
            <a:r>
              <a:rPr lang="nl-NL" b="1" dirty="0" smtClean="0"/>
              <a:t>Psychogeriatrie</a:t>
            </a:r>
          </a:p>
          <a:p>
            <a:pPr marL="0" indent="0">
              <a:buNone/>
            </a:pPr>
            <a:r>
              <a:rPr lang="nl-NL" dirty="0" smtClean="0"/>
              <a:t>Psychogeriatrie richt zich op psychische ouderdomsverschijnselen. </a:t>
            </a:r>
          </a:p>
          <a:p>
            <a:pPr marL="0" indent="0">
              <a:buNone/>
            </a:pPr>
            <a:r>
              <a:rPr lang="nl-NL" b="1" dirty="0" smtClean="0"/>
              <a:t>Psychogeriatrie</a:t>
            </a:r>
            <a:r>
              <a:rPr lang="nl-NL" dirty="0"/>
              <a:t>:</a:t>
            </a:r>
            <a:r>
              <a:rPr lang="nl-NL" dirty="0" smtClean="0"/>
              <a:t> (dementie) als functies zover achteruitgaan, dat contact met de medemens ernstig belemmerd is dat ouderen niet meer in staat zijn zelfstandig te functioneren in hun eigen omgeving, ook niet met hulp van anderen uit de eigen omgeving, mantelzorgers, </a:t>
            </a:r>
            <a:endParaRPr lang="nl-NL" dirty="0"/>
          </a:p>
        </p:txBody>
      </p:sp>
    </p:spTree>
    <p:extLst>
      <p:ext uri="{BB962C8B-B14F-4D97-AF65-F5344CB8AC3E}">
        <p14:creationId xmlns:p14="http://schemas.microsoft.com/office/powerpoint/2010/main" val="581187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smtClean="0"/>
              <a:t>Dementie</a:t>
            </a:r>
            <a:r>
              <a:rPr lang="nl-NL" dirty="0" smtClean="0"/>
              <a:t> (psychiatrisch ziektebeeld)</a:t>
            </a:r>
          </a:p>
          <a:p>
            <a:pPr marL="0" indent="0">
              <a:buNone/>
            </a:pPr>
            <a:r>
              <a:rPr lang="nl-NL" dirty="0" smtClean="0"/>
              <a:t>Sprake van een ziekelijke achteruitgang van de geestelijke vermogens van de mens.</a:t>
            </a:r>
          </a:p>
          <a:p>
            <a:pPr marL="0" indent="0">
              <a:buNone/>
            </a:pPr>
            <a:r>
              <a:rPr lang="nl-NL" b="1" dirty="0" smtClean="0"/>
              <a:t>Dementie kan door verschillende ziekten worden veroorzaakt. </a:t>
            </a:r>
          </a:p>
          <a:p>
            <a:pPr marL="0" indent="0">
              <a:buNone/>
            </a:pPr>
            <a:r>
              <a:rPr lang="nl-NL" dirty="0" smtClean="0"/>
              <a:t>Ziekte van Alzheimer (afwijkingen in het hersenweefsel), de multi-infarctdementie (meerdere kleine beroertes achter elkaar) of een combinatie daarvan. Deze ziektebeelden leiden tot onherstelbare hersenbeschadiging in de hersenen door degeneratie van de hersencellen. </a:t>
            </a:r>
          </a:p>
          <a:p>
            <a:pPr marL="0" indent="0">
              <a:buNone/>
            </a:pPr>
            <a:endParaRPr lang="nl-NL" dirty="0"/>
          </a:p>
        </p:txBody>
      </p:sp>
    </p:spTree>
    <p:extLst>
      <p:ext uri="{BB962C8B-B14F-4D97-AF65-F5344CB8AC3E}">
        <p14:creationId xmlns:p14="http://schemas.microsoft.com/office/powerpoint/2010/main" val="1012618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b="1" dirty="0" smtClean="0"/>
              <a:t>Verschijnselen van dementie</a:t>
            </a:r>
          </a:p>
          <a:p>
            <a:pPr marL="0" indent="0">
              <a:buNone/>
            </a:pPr>
            <a:r>
              <a:rPr lang="nl-NL" dirty="0" smtClean="0"/>
              <a:t>De verschijnselen zijn stoornissen in de psychische functies. Deze functies geven vorm en richting aan ons handelen en gedrag. </a:t>
            </a:r>
          </a:p>
          <a:p>
            <a:pPr marL="0" indent="0">
              <a:buNone/>
            </a:pPr>
            <a:r>
              <a:rPr lang="nl-NL" dirty="0" smtClean="0"/>
              <a:t>Dementie veroorzaakt functiestoornissen. </a:t>
            </a:r>
          </a:p>
          <a:p>
            <a:pPr marL="0" indent="0">
              <a:buNone/>
            </a:pPr>
            <a:r>
              <a:rPr lang="nl-NL" b="1" dirty="0" smtClean="0"/>
              <a:t>Het geheugen</a:t>
            </a:r>
          </a:p>
          <a:p>
            <a:pPr marL="0" indent="0">
              <a:buNone/>
            </a:pPr>
            <a:r>
              <a:rPr lang="nl-NL" dirty="0" smtClean="0"/>
              <a:t>Inprentingsstoornissen: het opnemen, het inprenten van nieuwe informatie kost steeds meer moeite. Ook het herinneren, het weer tevoorschijn halen van opgeslagen informatie en beelden, is verstoord. Stoornissen in het recent geheugen, het korte termijngeheugen en langetermijngeheugen. </a:t>
            </a:r>
            <a:endParaRPr lang="nl-NL" dirty="0"/>
          </a:p>
        </p:txBody>
      </p:sp>
    </p:spTree>
    <p:extLst>
      <p:ext uri="{BB962C8B-B14F-4D97-AF65-F5344CB8AC3E}">
        <p14:creationId xmlns:p14="http://schemas.microsoft.com/office/powerpoint/2010/main" val="14767454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92500"/>
          </a:bodyPr>
          <a:lstStyle/>
          <a:p>
            <a:pPr marL="0" indent="0">
              <a:buNone/>
            </a:pPr>
            <a:r>
              <a:rPr lang="nl-NL" b="1" dirty="0" smtClean="0"/>
              <a:t>Het denken, de intelligentie, de taal</a:t>
            </a:r>
          </a:p>
          <a:p>
            <a:pPr marL="0" indent="0">
              <a:buNone/>
            </a:pPr>
            <a:r>
              <a:rPr lang="nl-NL" dirty="0" smtClean="0"/>
              <a:t>Bij het denken combineren we allerlei elementen uit het geheugen. </a:t>
            </a:r>
          </a:p>
          <a:p>
            <a:pPr marL="0" indent="0">
              <a:buNone/>
            </a:pPr>
            <a:r>
              <a:rPr lang="nl-NL" dirty="0" smtClean="0"/>
              <a:t>Gedrag wordt intelligentie gedrag, doordat mensen bewust kunnen omgaan met opgeslagen informatie in het geheugen en zo oplossingen voor problemen kunnen bedenken.</a:t>
            </a:r>
          </a:p>
          <a:p>
            <a:pPr marL="0" indent="0">
              <a:buNone/>
            </a:pPr>
            <a:r>
              <a:rPr lang="nl-NL" dirty="0" smtClean="0"/>
              <a:t>In het denken vervult taal een sleutelrol. Zonder taal zijn we niet in staat om te denken.  </a:t>
            </a:r>
            <a:endParaRPr lang="nl-NL" dirty="0"/>
          </a:p>
        </p:txBody>
      </p:sp>
    </p:spTree>
    <p:extLst>
      <p:ext uri="{BB962C8B-B14F-4D97-AF65-F5344CB8AC3E}">
        <p14:creationId xmlns:p14="http://schemas.microsoft.com/office/powerpoint/2010/main" val="1891848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Ouderenzorg</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b="1" dirty="0" smtClean="0"/>
              <a:t>Oud zijn, een relatief begrip</a:t>
            </a:r>
          </a:p>
          <a:p>
            <a:pPr marL="0" indent="0">
              <a:buNone/>
            </a:pPr>
            <a:r>
              <a:rPr lang="nl-NL" dirty="0" smtClean="0"/>
              <a:t>De gemiddelde levensduurverwachting stijgt en mensen een veel groter deel van hun leven als volwassenen doorbrengen, wordt de indeling van mensen in leeftijdsfasen aangevuld. </a:t>
            </a:r>
          </a:p>
          <a:p>
            <a:pPr marL="0" indent="0">
              <a:buNone/>
            </a:pPr>
            <a:r>
              <a:rPr lang="nl-NL" dirty="0" smtClean="0"/>
              <a:t>Leeftijdsgroepen </a:t>
            </a:r>
            <a:r>
              <a:rPr lang="nl-NL" b="1" dirty="0" smtClean="0"/>
              <a:t>60-75 jaar </a:t>
            </a:r>
            <a:r>
              <a:rPr lang="nl-NL" dirty="0" smtClean="0"/>
              <a:t>(‘jong-oud’) en </a:t>
            </a:r>
            <a:r>
              <a:rPr lang="nl-NL" b="1" dirty="0" smtClean="0"/>
              <a:t>vanaf 75 jaar </a:t>
            </a:r>
            <a:r>
              <a:rPr lang="nl-NL" dirty="0" smtClean="0"/>
              <a:t>(‘oud-oud’). </a:t>
            </a:r>
          </a:p>
          <a:p>
            <a:pPr marL="0" indent="0">
              <a:buNone/>
            </a:pPr>
            <a:r>
              <a:rPr lang="nl-NL" dirty="0" smtClean="0"/>
              <a:t>Begrip </a:t>
            </a:r>
            <a:r>
              <a:rPr lang="nl-NL" b="1" dirty="0" smtClean="0"/>
              <a:t>senioren</a:t>
            </a:r>
            <a:r>
              <a:rPr lang="nl-NL" dirty="0" smtClean="0"/>
              <a:t> steeds meer gebruikt. </a:t>
            </a:r>
          </a:p>
        </p:txBody>
      </p:sp>
    </p:spTree>
    <p:extLst>
      <p:ext uri="{BB962C8B-B14F-4D97-AF65-F5344CB8AC3E}">
        <p14:creationId xmlns:p14="http://schemas.microsoft.com/office/powerpoint/2010/main" val="5453181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smtClean="0"/>
              <a:t>Bij dementerende ouderen is er een achteruitgang te zien in de </a:t>
            </a:r>
            <a:r>
              <a:rPr lang="nl-NL" b="1" dirty="0" smtClean="0"/>
              <a:t>intellectuele vermogens</a:t>
            </a:r>
            <a:r>
              <a:rPr lang="nl-NL" dirty="0" smtClean="0"/>
              <a:t>. Ook het </a:t>
            </a:r>
            <a:r>
              <a:rPr lang="nl-NL" b="1" dirty="0" smtClean="0"/>
              <a:t>oriëntatievermogen</a:t>
            </a:r>
            <a:r>
              <a:rPr lang="nl-NL" dirty="0" smtClean="0"/>
              <a:t> gaat sterk achteruit. </a:t>
            </a:r>
          </a:p>
          <a:p>
            <a:pPr marL="0" indent="0">
              <a:buNone/>
            </a:pPr>
            <a:r>
              <a:rPr lang="nl-NL" b="1" dirty="0" smtClean="0"/>
              <a:t>3 vormen van desoriëntatie</a:t>
            </a:r>
          </a:p>
          <a:p>
            <a:pPr marL="0" indent="0">
              <a:buNone/>
            </a:pPr>
            <a:r>
              <a:rPr lang="nl-NL" dirty="0" smtClean="0"/>
              <a:t>Desoriëntatie in tijd (wat voor dag, hoe laat het is)</a:t>
            </a:r>
          </a:p>
          <a:p>
            <a:pPr marL="0" indent="0">
              <a:buNone/>
            </a:pPr>
            <a:r>
              <a:rPr lang="nl-NL" dirty="0" smtClean="0"/>
              <a:t>Desoriëntatie in plaats (weten niet waar ze zijn)</a:t>
            </a:r>
          </a:p>
          <a:p>
            <a:pPr marL="0" indent="0">
              <a:buNone/>
            </a:pPr>
            <a:r>
              <a:rPr lang="nl-NL" dirty="0" smtClean="0"/>
              <a:t>Desoriëntatie in persoon (weten namen niet meer herkennen mensen niet)</a:t>
            </a:r>
          </a:p>
          <a:p>
            <a:pPr marL="0" indent="0">
              <a:buNone/>
            </a:pPr>
            <a:endParaRPr lang="nl-NL" dirty="0" smtClean="0"/>
          </a:p>
          <a:p>
            <a:pPr marL="0" indent="0">
              <a:buNone/>
            </a:pPr>
            <a:endParaRPr lang="nl-NL" dirty="0"/>
          </a:p>
        </p:txBody>
      </p:sp>
    </p:spTree>
    <p:extLst>
      <p:ext uri="{BB962C8B-B14F-4D97-AF65-F5344CB8AC3E}">
        <p14:creationId xmlns:p14="http://schemas.microsoft.com/office/powerpoint/2010/main" val="38180439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b="1" dirty="0" smtClean="0"/>
              <a:t>Confabuleren</a:t>
            </a:r>
            <a:r>
              <a:rPr lang="nl-NL" dirty="0" smtClean="0"/>
              <a:t>= verzinnen van dingen om de gaten in een verhaal op te vullen. </a:t>
            </a:r>
          </a:p>
          <a:p>
            <a:pPr marL="0" indent="0">
              <a:buNone/>
            </a:pPr>
            <a:r>
              <a:rPr lang="nl-NL" b="1" dirty="0" smtClean="0"/>
              <a:t>Apraxie</a:t>
            </a:r>
            <a:r>
              <a:rPr lang="nl-NL" dirty="0" smtClean="0"/>
              <a:t>= (volgorde) bepaalde handelingen niet meer weten</a:t>
            </a:r>
          </a:p>
          <a:p>
            <a:pPr marL="0" indent="0">
              <a:buNone/>
            </a:pPr>
            <a:r>
              <a:rPr lang="nl-NL" b="1" dirty="0" smtClean="0"/>
              <a:t>Agnosie</a:t>
            </a:r>
            <a:r>
              <a:rPr lang="nl-NL" dirty="0" smtClean="0"/>
              <a:t>= niet meer herkennen van voorwerpen</a:t>
            </a:r>
          </a:p>
          <a:p>
            <a:pPr marL="0" indent="0">
              <a:buNone/>
            </a:pPr>
            <a:r>
              <a:rPr lang="nl-NL" b="1" dirty="0" smtClean="0"/>
              <a:t>Decorumverlies</a:t>
            </a:r>
            <a:r>
              <a:rPr lang="nl-NL" dirty="0" smtClean="0"/>
              <a:t>= Vervaging van normen en waarden</a:t>
            </a:r>
            <a:endParaRPr lang="nl-NL" dirty="0"/>
          </a:p>
        </p:txBody>
      </p:sp>
    </p:spTree>
    <p:extLst>
      <p:ext uri="{BB962C8B-B14F-4D97-AF65-F5344CB8AC3E}">
        <p14:creationId xmlns:p14="http://schemas.microsoft.com/office/powerpoint/2010/main" val="2812206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b="1" dirty="0" smtClean="0"/>
              <a:t>Waarnemen</a:t>
            </a:r>
          </a:p>
          <a:p>
            <a:pPr marL="0" indent="0">
              <a:buNone/>
            </a:pPr>
            <a:r>
              <a:rPr lang="nl-NL" b="1" dirty="0" smtClean="0"/>
              <a:t>Hallucineren</a:t>
            </a:r>
            <a:r>
              <a:rPr lang="nl-NL" dirty="0" smtClean="0"/>
              <a:t>= demente ouderen iets waarnemen dat er in werkelijkheid niet is. </a:t>
            </a:r>
          </a:p>
          <a:p>
            <a:pPr marL="0" indent="0">
              <a:buNone/>
            </a:pPr>
            <a:endParaRPr lang="nl-NL" dirty="0"/>
          </a:p>
          <a:p>
            <a:pPr marL="0" indent="0">
              <a:buNone/>
            </a:pPr>
            <a:r>
              <a:rPr lang="nl-NL" b="1" dirty="0" smtClean="0"/>
              <a:t>Emoties en wilsbesef</a:t>
            </a:r>
          </a:p>
          <a:p>
            <a:pPr marL="0" indent="0">
              <a:buNone/>
            </a:pPr>
            <a:r>
              <a:rPr lang="nl-NL" b="1" dirty="0" smtClean="0"/>
              <a:t>Emotionele labiliteit</a:t>
            </a:r>
            <a:r>
              <a:rPr lang="nl-NL" dirty="0" smtClean="0"/>
              <a:t>= snelle opeenvolging van emoties</a:t>
            </a:r>
            <a:endParaRPr lang="nl-NL" dirty="0"/>
          </a:p>
        </p:txBody>
      </p:sp>
    </p:spTree>
    <p:extLst>
      <p:ext uri="{BB962C8B-B14F-4D97-AF65-F5344CB8AC3E}">
        <p14:creationId xmlns:p14="http://schemas.microsoft.com/office/powerpoint/2010/main" val="18247312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Vormen van hulpverlening</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smtClean="0"/>
              <a:t>Preventieve en curatieve hulpverlening</a:t>
            </a:r>
          </a:p>
          <a:p>
            <a:pPr marL="0" indent="0">
              <a:buNone/>
            </a:pPr>
            <a:r>
              <a:rPr lang="nl-NL" b="1" dirty="0" smtClean="0"/>
              <a:t>Preventief ouderenbeleid</a:t>
            </a:r>
            <a:r>
              <a:rPr lang="nl-NL" dirty="0" smtClean="0"/>
              <a:t>= regelingen waardoor ouderen hun zelfstandigheid in hun eigen woonsituatie zolang mogelijk kunnen handhaven.  </a:t>
            </a:r>
          </a:p>
          <a:p>
            <a:pPr marL="0" indent="0">
              <a:buNone/>
            </a:pPr>
            <a:r>
              <a:rPr lang="nl-NL" b="1" dirty="0" smtClean="0"/>
              <a:t>Curatieve hulpverlening</a:t>
            </a:r>
            <a:r>
              <a:rPr lang="nl-NL" dirty="0" smtClean="0"/>
              <a:t>= gericht op behandeling </a:t>
            </a:r>
          </a:p>
          <a:p>
            <a:pPr marL="0" indent="0">
              <a:buNone/>
            </a:pPr>
            <a:endParaRPr lang="nl-NL" dirty="0"/>
          </a:p>
        </p:txBody>
      </p:sp>
    </p:spTree>
    <p:extLst>
      <p:ext uri="{BB962C8B-B14F-4D97-AF65-F5344CB8AC3E}">
        <p14:creationId xmlns:p14="http://schemas.microsoft.com/office/powerpoint/2010/main" val="15318932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b="1" dirty="0"/>
              <a:t>Verpleeghuis</a:t>
            </a:r>
          </a:p>
          <a:p>
            <a:pPr>
              <a:buFont typeface="Arial" charset="0"/>
              <a:buChar char="•"/>
            </a:pPr>
            <a:r>
              <a:rPr lang="nl-NL" dirty="0"/>
              <a:t>Ouderen die intensieve zorg en/of medische behandelingen nodig hebben. </a:t>
            </a:r>
          </a:p>
          <a:p>
            <a:pPr>
              <a:buFont typeface="Arial" charset="0"/>
              <a:buChar char="•"/>
            </a:pPr>
            <a:endParaRPr lang="nl-NL" dirty="0"/>
          </a:p>
          <a:p>
            <a:pPr>
              <a:buFont typeface="Arial" charset="0"/>
              <a:buChar char="•"/>
            </a:pPr>
            <a:endParaRPr lang="nl-NL" dirty="0"/>
          </a:p>
        </p:txBody>
      </p:sp>
    </p:spTree>
    <p:extLst>
      <p:ext uri="{BB962C8B-B14F-4D97-AF65-F5344CB8AC3E}">
        <p14:creationId xmlns:p14="http://schemas.microsoft.com/office/powerpoint/2010/main" val="15128597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endParaRPr lang="nl-NL" dirty="0" smtClean="0"/>
          </a:p>
          <a:p>
            <a:pPr marL="0" indent="0">
              <a:buNone/>
            </a:pPr>
            <a:r>
              <a:rPr lang="nl-NL" dirty="0"/>
              <a:t>https://www.npo.nl/nooit-meer-eenzaam-met-zorgrobot-zora/23-09-2014/VPWON_1230964</a:t>
            </a:r>
            <a:endParaRPr lang="nl-NL" dirty="0" smtClean="0"/>
          </a:p>
          <a:p>
            <a:pPr>
              <a:buFont typeface="Arial" charset="0"/>
              <a:buChar char="•"/>
            </a:pPr>
            <a:r>
              <a:rPr lang="nl-NL" dirty="0"/>
              <a:t>https://www.youtube.com/watch?v=FgYPwGif9Fo</a:t>
            </a:r>
            <a:endParaRPr lang="nl-NL" dirty="0" smtClean="0"/>
          </a:p>
          <a:p>
            <a:endParaRPr lang="nl-NL" dirty="0"/>
          </a:p>
        </p:txBody>
      </p:sp>
    </p:spTree>
    <p:extLst>
      <p:ext uri="{BB962C8B-B14F-4D97-AF65-F5344CB8AC3E}">
        <p14:creationId xmlns:p14="http://schemas.microsoft.com/office/powerpoint/2010/main" val="22178365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b="1" dirty="0" smtClean="0"/>
              <a:t>Biologische leeftijd</a:t>
            </a:r>
          </a:p>
          <a:p>
            <a:pPr marL="0" indent="0">
              <a:buNone/>
            </a:pPr>
            <a:r>
              <a:rPr lang="nl-NL" dirty="0" smtClean="0"/>
              <a:t>De gezondheid, de lichamelijke gesteldheid bepaalt mede hoe oud iemand zich voelt. </a:t>
            </a:r>
          </a:p>
          <a:p>
            <a:pPr marL="0" indent="0">
              <a:buNone/>
            </a:pPr>
            <a:r>
              <a:rPr lang="nl-NL" b="1" dirty="0" smtClean="0"/>
              <a:t>Psychologische leeftijd</a:t>
            </a:r>
          </a:p>
          <a:p>
            <a:pPr marL="0" indent="0">
              <a:buNone/>
            </a:pPr>
            <a:r>
              <a:rPr lang="nl-NL" dirty="0" smtClean="0"/>
              <a:t>Het vermogen om zich aan te passen aan de omgeving bepaalt hoe oud iemand zich voelt. </a:t>
            </a:r>
          </a:p>
          <a:p>
            <a:pPr marL="0" indent="0">
              <a:buNone/>
            </a:pPr>
            <a:r>
              <a:rPr lang="nl-NL" b="1" dirty="0" smtClean="0"/>
              <a:t>Sociale leeftijd</a:t>
            </a:r>
          </a:p>
          <a:p>
            <a:pPr marL="0" indent="0">
              <a:buNone/>
            </a:pPr>
            <a:r>
              <a:rPr lang="nl-NL" dirty="0" smtClean="0"/>
              <a:t>De activiteiten die mensen ontplooien, in relatie met de verwachtingen van hun omgeving, bepalen mede hoe oud mensen zich voelen. </a:t>
            </a:r>
          </a:p>
          <a:p>
            <a:pPr marL="0" indent="0">
              <a:buNone/>
            </a:pPr>
            <a:endParaRPr lang="nl-NL" dirty="0"/>
          </a:p>
        </p:txBody>
      </p:sp>
    </p:spTree>
    <p:extLst>
      <p:ext uri="{BB962C8B-B14F-4D97-AF65-F5344CB8AC3E}">
        <p14:creationId xmlns:p14="http://schemas.microsoft.com/office/powerpoint/2010/main" val="3768667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b="1" dirty="0" smtClean="0"/>
              <a:t>Vooroordelen over ouderen </a:t>
            </a:r>
            <a:r>
              <a:rPr lang="nl-NL" dirty="0" smtClean="0"/>
              <a:t>(jongeren)</a:t>
            </a:r>
          </a:p>
          <a:p>
            <a:pPr>
              <a:buFont typeface="Arial" charset="0"/>
              <a:buChar char="•"/>
            </a:pPr>
            <a:r>
              <a:rPr lang="nl-NL" dirty="0" smtClean="0"/>
              <a:t>Oudere mensen zijn opaatjes en omaatjes;</a:t>
            </a:r>
          </a:p>
          <a:p>
            <a:pPr>
              <a:buFont typeface="Arial" charset="0"/>
              <a:buChar char="•"/>
            </a:pPr>
            <a:r>
              <a:rPr lang="nl-NL" dirty="0" smtClean="0"/>
              <a:t>Ze mankeren vaak wat;</a:t>
            </a:r>
          </a:p>
          <a:p>
            <a:pPr>
              <a:buFont typeface="Arial" charset="0"/>
              <a:buChar char="•"/>
            </a:pPr>
            <a:r>
              <a:rPr lang="nl-NL" dirty="0" smtClean="0"/>
              <a:t>Ze zijn afhankelijk van anderen;</a:t>
            </a:r>
          </a:p>
          <a:p>
            <a:pPr>
              <a:buFont typeface="Arial" charset="0"/>
              <a:buChar char="•"/>
            </a:pPr>
            <a:r>
              <a:rPr lang="nl-NL" dirty="0" smtClean="0"/>
              <a:t>Ze zeuren veel;</a:t>
            </a:r>
          </a:p>
          <a:p>
            <a:pPr>
              <a:buFont typeface="Arial" charset="0"/>
              <a:buChar char="•"/>
            </a:pPr>
            <a:r>
              <a:rPr lang="nl-NL" dirty="0" smtClean="0"/>
              <a:t>Ze zijn eenzaam;</a:t>
            </a:r>
          </a:p>
          <a:p>
            <a:pPr>
              <a:buFont typeface="Arial" charset="0"/>
              <a:buChar char="•"/>
            </a:pPr>
            <a:r>
              <a:rPr lang="nl-NL" dirty="0" smtClean="0"/>
              <a:t>Ze doen niet meer aan seks;</a:t>
            </a:r>
          </a:p>
          <a:p>
            <a:pPr>
              <a:buFont typeface="Arial" charset="0"/>
              <a:buChar char="•"/>
            </a:pPr>
            <a:r>
              <a:rPr lang="nl-NL" dirty="0" smtClean="0"/>
              <a:t>Ze gaan geestelijk achteruit;</a:t>
            </a:r>
          </a:p>
          <a:p>
            <a:pPr>
              <a:buFont typeface="Arial" charset="0"/>
              <a:buChar char="•"/>
            </a:pPr>
            <a:r>
              <a:rPr lang="nl-NL" dirty="0" smtClean="0"/>
              <a:t>Ze zijn star.</a:t>
            </a:r>
            <a:endParaRPr lang="nl-NL" dirty="0"/>
          </a:p>
        </p:txBody>
      </p:sp>
    </p:spTree>
    <p:extLst>
      <p:ext uri="{BB962C8B-B14F-4D97-AF65-F5344CB8AC3E}">
        <p14:creationId xmlns:p14="http://schemas.microsoft.com/office/powerpoint/2010/main" val="1854402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b="1" dirty="0" smtClean="0"/>
              <a:t>Allochtonen ouderen</a:t>
            </a:r>
          </a:p>
          <a:p>
            <a:pPr>
              <a:buFont typeface="Arial" charset="0"/>
              <a:buChar char="•"/>
            </a:pPr>
            <a:r>
              <a:rPr lang="nl-NL" dirty="0" smtClean="0"/>
              <a:t>Groeiende groep waar aandacht aan besteed moet worden;</a:t>
            </a:r>
          </a:p>
          <a:p>
            <a:pPr>
              <a:buFont typeface="Arial" charset="0"/>
              <a:buChar char="•"/>
            </a:pPr>
            <a:r>
              <a:rPr lang="nl-NL" dirty="0" smtClean="0"/>
              <a:t>Meer problemen met oud worden in Nederland;</a:t>
            </a:r>
          </a:p>
          <a:p>
            <a:pPr>
              <a:buFont typeface="Arial" charset="0"/>
              <a:buChar char="•"/>
            </a:pPr>
            <a:r>
              <a:rPr lang="nl-NL" dirty="0" smtClean="0"/>
              <a:t>Marokkaanse en Turkse ouderen schijnen meer last te hebben van chronische klachten;</a:t>
            </a:r>
          </a:p>
          <a:p>
            <a:pPr>
              <a:buFont typeface="Arial" charset="0"/>
              <a:buChar char="•"/>
            </a:pPr>
            <a:r>
              <a:rPr lang="nl-NL" dirty="0" smtClean="0"/>
              <a:t>Allochtonen ouderen behoefte hebben aan een leefomgeving met ouderen van dezelfde culturele afkomst.</a:t>
            </a:r>
            <a:endParaRPr lang="nl-NL" dirty="0"/>
          </a:p>
        </p:txBody>
      </p:sp>
    </p:spTree>
    <p:extLst>
      <p:ext uri="{BB962C8B-B14F-4D97-AF65-F5344CB8AC3E}">
        <p14:creationId xmlns:p14="http://schemas.microsoft.com/office/powerpoint/2010/main" val="3944193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lnSpcReduction="10000"/>
          </a:bodyPr>
          <a:lstStyle/>
          <a:p>
            <a:pPr marL="0" indent="0">
              <a:buNone/>
            </a:pPr>
            <a:r>
              <a:rPr lang="nl-NL" b="1" dirty="0" smtClean="0"/>
              <a:t>Geriatrie</a:t>
            </a:r>
            <a:r>
              <a:rPr lang="nl-NL" dirty="0" smtClean="0"/>
              <a:t>= de tak van de geneeskunde die zich speciaal richt op ouderdomsziekten en ouderdomsverschijnselen.</a:t>
            </a:r>
          </a:p>
          <a:p>
            <a:pPr marL="0" indent="0">
              <a:buNone/>
            </a:pPr>
            <a:r>
              <a:rPr lang="nl-NL" dirty="0" smtClean="0"/>
              <a:t>Medisch specialisme houdt zich bezig met onderzoek naar en behandeling van ouderdomsziekten. </a:t>
            </a:r>
          </a:p>
          <a:p>
            <a:pPr marL="0" indent="0">
              <a:buNone/>
            </a:pPr>
            <a:r>
              <a:rPr lang="nl-NL" dirty="0" smtClean="0"/>
              <a:t>De ziekten kunnen zich op somatisch of lichamelijk en op psychisch gebied voordoen. </a:t>
            </a:r>
          </a:p>
          <a:p>
            <a:pPr marL="0" indent="0">
              <a:buNone/>
            </a:pPr>
            <a:endParaRPr lang="nl-NL" dirty="0"/>
          </a:p>
        </p:txBody>
      </p:sp>
    </p:spTree>
    <p:extLst>
      <p:ext uri="{BB962C8B-B14F-4D97-AF65-F5344CB8AC3E}">
        <p14:creationId xmlns:p14="http://schemas.microsoft.com/office/powerpoint/2010/main" val="941152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b="1" dirty="0" smtClean="0"/>
              <a:t>Gerontologie= </a:t>
            </a:r>
            <a:r>
              <a:rPr lang="nl-NL" dirty="0" smtClean="0"/>
              <a:t>de tak van de psychologie die zich speciaal richt op het gedrag van en de gedragsveranderingen bij ouderen. </a:t>
            </a:r>
            <a:endParaRPr lang="nl-NL" dirty="0"/>
          </a:p>
          <a:p>
            <a:pPr marL="0" indent="0">
              <a:buNone/>
            </a:pPr>
            <a:r>
              <a:rPr lang="nl-NL" dirty="0" smtClean="0"/>
              <a:t>Dit specialisme binnen de psychologie houdt zich bezig met (het verklaren van) het gedrag van ouderen. </a:t>
            </a:r>
          </a:p>
          <a:p>
            <a:pPr marL="0" indent="0">
              <a:buNone/>
            </a:pPr>
            <a:r>
              <a:rPr lang="nl-NL" b="1" dirty="0" smtClean="0"/>
              <a:t>Gerontologie</a:t>
            </a:r>
            <a:r>
              <a:rPr lang="nl-NL" dirty="0" smtClean="0"/>
              <a:t> valt onder de gedragswetenschappen. </a:t>
            </a:r>
          </a:p>
          <a:p>
            <a:endParaRPr lang="nl-NL" dirty="0"/>
          </a:p>
        </p:txBody>
      </p:sp>
    </p:spTree>
    <p:extLst>
      <p:ext uri="{BB962C8B-B14F-4D97-AF65-F5344CB8AC3E}">
        <p14:creationId xmlns:p14="http://schemas.microsoft.com/office/powerpoint/2010/main" val="2819275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lnSpcReduction="10000"/>
          </a:bodyPr>
          <a:lstStyle/>
          <a:p>
            <a:pPr marL="0" indent="0">
              <a:buNone/>
            </a:pPr>
            <a:r>
              <a:rPr lang="nl-NL" b="1" dirty="0" smtClean="0"/>
              <a:t>Lichamelijke veranderingen:</a:t>
            </a:r>
          </a:p>
          <a:p>
            <a:pPr>
              <a:buFont typeface="Arial" charset="0"/>
              <a:buChar char="•"/>
            </a:pPr>
            <a:r>
              <a:rPr lang="nl-NL" dirty="0" smtClean="0"/>
              <a:t>Zintuigen (gezichtsvermogen en gehoor);</a:t>
            </a:r>
          </a:p>
          <a:p>
            <a:pPr>
              <a:buFont typeface="Arial" charset="0"/>
              <a:buChar char="•"/>
            </a:pPr>
            <a:r>
              <a:rPr lang="nl-NL" dirty="0" smtClean="0"/>
              <a:t>Bewegingsapparaat (gewrichten, spieren, motoriek);</a:t>
            </a:r>
          </a:p>
          <a:p>
            <a:pPr>
              <a:buFont typeface="Arial" charset="0"/>
              <a:buChar char="•"/>
            </a:pPr>
            <a:r>
              <a:rPr lang="nl-NL" dirty="0" smtClean="0"/>
              <a:t>Organen (hart, spijsverteringsorgaan).</a:t>
            </a:r>
            <a:endParaRPr lang="nl-NL" dirty="0"/>
          </a:p>
          <a:p>
            <a:pPr marL="0" indent="0">
              <a:buNone/>
            </a:pPr>
            <a:r>
              <a:rPr lang="nl-NL" b="1" dirty="0" smtClean="0"/>
              <a:t>Psychische veranderingen:</a:t>
            </a:r>
          </a:p>
          <a:p>
            <a:pPr>
              <a:buFont typeface="Arial" charset="0"/>
              <a:buChar char="•"/>
            </a:pPr>
            <a:r>
              <a:rPr lang="nl-NL" dirty="0" smtClean="0"/>
              <a:t>Waarneming (waarnemingsvermogen, vermogen om op prikkels te reageren en concentratievermogen minder) </a:t>
            </a:r>
          </a:p>
          <a:p>
            <a:pPr>
              <a:buFont typeface="Arial" charset="0"/>
              <a:buChar char="•"/>
            </a:pPr>
            <a:endParaRPr lang="nl-NL" dirty="0"/>
          </a:p>
        </p:txBody>
      </p:sp>
    </p:spTree>
    <p:extLst>
      <p:ext uri="{BB962C8B-B14F-4D97-AF65-F5344CB8AC3E}">
        <p14:creationId xmlns:p14="http://schemas.microsoft.com/office/powerpoint/2010/main" val="2998922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Geheugen (kortetermijngeheugen)</a:t>
            </a:r>
          </a:p>
          <a:p>
            <a:r>
              <a:rPr lang="nl-NL" dirty="0" smtClean="0"/>
              <a:t>Denken (langzamer, oplossen van ingewikkelde, abstracte problemen moeizamer) </a:t>
            </a:r>
          </a:p>
          <a:p>
            <a:r>
              <a:rPr lang="nl-NL" dirty="0" smtClean="0"/>
              <a:t>Gevoel (algemeen: ouderen rustiger, zachter en milder)</a:t>
            </a:r>
          </a:p>
          <a:p>
            <a:pPr marL="0" indent="0">
              <a:buNone/>
            </a:pPr>
            <a:r>
              <a:rPr lang="nl-NL" b="1" dirty="0" smtClean="0"/>
              <a:t>Sociale veranderingen:</a:t>
            </a:r>
          </a:p>
          <a:p>
            <a:pPr>
              <a:buFont typeface="Arial" charset="0"/>
              <a:buChar char="•"/>
            </a:pPr>
            <a:r>
              <a:rPr lang="nl-NL" dirty="0" smtClean="0"/>
              <a:t>Disengagement theorie: verbintenissen en sociale contacten verminderen</a:t>
            </a:r>
          </a:p>
          <a:p>
            <a:pPr>
              <a:buFont typeface="Arial" charset="0"/>
              <a:buChar char="•"/>
            </a:pPr>
            <a:r>
              <a:rPr lang="nl-NL" dirty="0" smtClean="0"/>
              <a:t>Ouderen kunnen nog actief zijn (clubs, verenigingen, uitstapjes en reisjes maken)</a:t>
            </a:r>
            <a:endParaRPr lang="nl-NL" dirty="0"/>
          </a:p>
        </p:txBody>
      </p:sp>
    </p:spTree>
    <p:extLst>
      <p:ext uri="{BB962C8B-B14F-4D97-AF65-F5344CB8AC3E}">
        <p14:creationId xmlns:p14="http://schemas.microsoft.com/office/powerpoint/2010/main" val="7192904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347</TotalTime>
  <Words>1116</Words>
  <Application>Microsoft Office PowerPoint</Application>
  <PresentationFormat>Diavoorstelling (4:3)</PresentationFormat>
  <Paragraphs>108</Paragraphs>
  <Slides>25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25</vt:i4>
      </vt:variant>
    </vt:vector>
  </HeadingPairs>
  <TitlesOfParts>
    <vt:vector size="29" baseType="lpstr">
      <vt:lpstr>Arial</vt:lpstr>
      <vt:lpstr>Century Gothic</vt:lpstr>
      <vt:lpstr>Wingdings 2</vt:lpstr>
      <vt:lpstr>Austin</vt:lpstr>
      <vt:lpstr>Ouderenzorg</vt:lpstr>
      <vt:lpstr>Ouderenzorg</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De somatische en psychogeriatrische cliënt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Vormen van hulpverlening</vt:lpstr>
      <vt:lpstr>PowerPoint-presentatie</vt:lpstr>
      <vt:lpstr>PowerPoint-presentatie</vt:lpstr>
    </vt:vector>
  </TitlesOfParts>
  <Company>Albeda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Ouderenzorg</dc:title>
  <dc:creator>AWS User</dc:creator>
  <cp:lastModifiedBy>Carine Barendregt</cp:lastModifiedBy>
  <cp:revision>35</cp:revision>
  <dcterms:created xsi:type="dcterms:W3CDTF">2013-11-10T12:51:35Z</dcterms:created>
  <dcterms:modified xsi:type="dcterms:W3CDTF">2018-07-02T10:57:19Z</dcterms:modified>
</cp:coreProperties>
</file>